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624" r:id="rId5"/>
    <p:sldId id="1580" r:id="rId6"/>
    <p:sldId id="1631" r:id="rId7"/>
    <p:sldId id="3638" r:id="rId8"/>
    <p:sldId id="3640" r:id="rId9"/>
    <p:sldId id="3583" r:id="rId10"/>
    <p:sldId id="3639" r:id="rId11"/>
    <p:sldId id="3641" r:id="rId12"/>
    <p:sldId id="3642" r:id="rId13"/>
    <p:sldId id="3636" r:id="rId14"/>
    <p:sldId id="3643" r:id="rId15"/>
    <p:sldId id="3637" r:id="rId16"/>
    <p:sldId id="3645" r:id="rId17"/>
    <p:sldId id="3622" r:id="rId18"/>
    <p:sldId id="3644" r:id="rId19"/>
    <p:sldId id="3646" r:id="rId20"/>
    <p:sldId id="3618" r:id="rId21"/>
    <p:sldId id="338" r:id="rId22"/>
    <p:sldId id="15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C1AA46-37D9-110E-A45D-6CB2FFF266E5}" name="Datta, Polash (DDC)" initials="PD" userId="S::dattapo@ddc.nyc.gov::acc5d76b-55ea-4ab1-a45d-7cc65773f5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FA7"/>
    <a:srgbClr val="FFFF00"/>
    <a:srgbClr val="FF7453"/>
    <a:srgbClr val="FF3300"/>
    <a:srgbClr val="B3ECFD"/>
    <a:srgbClr val="000000"/>
    <a:srgbClr val="FF00FF"/>
    <a:srgbClr val="FF6F24"/>
    <a:srgbClr val="001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37832-250A-FD95-5752-04C0EB777EF3}" v="2" dt="2026-01-29T16:06:14.033"/>
    <p1510:client id="{14108E96-962F-6848-75AC-F27BDC3BCCA8}" v="7719" dt="2026-01-28T22:52:39.490"/>
    <p1510:client id="{37EA5EFE-7F47-4478-BE4B-6B37C3E54592}" v="661" dt="2026-01-28T22:49:37.385"/>
    <p1510:client id="{4B0553A7-D2E3-B5C3-36DF-C36C7AA006E4}" v="174" dt="2026-01-29T20:44:06.311"/>
    <p1510:client id="{7CA92233-53A4-41CD-9698-D8808BB6E5F4}" v="400" dt="2026-01-29T21:30:36.180"/>
    <p1510:client id="{D4B04395-9878-13AE-668E-4B50141FBC89}" v="1636" dt="2026-01-29T17:32:08.416"/>
    <p1510:client id="{DEA1C5BD-4BBF-419E-A2E5-4C1989782E18}" v="6" dt="2026-01-29T16:08:55.570"/>
    <p1510:client id="{F667C18B-5EC1-44D1-9524-04D2AE44625B}" v="600" dt="2026-01-28T22:07:58.6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33923-655E-4BC6-BA2A-54971440511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BD4E45-A987-4614-AFE8-E31A0D3305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/>
              <a:cs typeface="Arial"/>
            </a:rPr>
            <a:t>Fall 2023 – Project Start</a:t>
          </a:r>
        </a:p>
      </dgm:t>
    </dgm:pt>
    <dgm:pt modelId="{F609E715-8B59-4E54-8A03-C25EFF7B01A2}" type="parTrans" cxnId="{85E3DE77-939C-405C-9DDB-35E129EB3855}">
      <dgm:prSet/>
      <dgm:spPr/>
      <dgm:t>
        <a:bodyPr/>
        <a:lstStyle/>
        <a:p>
          <a:endParaRPr lang="en-US"/>
        </a:p>
      </dgm:t>
    </dgm:pt>
    <dgm:pt modelId="{9BDFD54D-F6EB-4CB5-B952-9E7F0530A950}" type="sibTrans" cxnId="{85E3DE77-939C-405C-9DDB-35E129EB385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3CF79C-7DE4-40FA-B883-53E36CBF0E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/>
              <a:cs typeface="Arial"/>
            </a:rPr>
            <a:t>Winter 2024 – Preliminary Design Start</a:t>
          </a:r>
        </a:p>
      </dgm:t>
    </dgm:pt>
    <dgm:pt modelId="{A0DE0DC1-F07C-433B-963E-977219D72643}" type="parTrans" cxnId="{B82DD4E5-7083-44C0-B809-796FD6E8631C}">
      <dgm:prSet/>
      <dgm:spPr/>
      <dgm:t>
        <a:bodyPr/>
        <a:lstStyle/>
        <a:p>
          <a:endParaRPr lang="en-US"/>
        </a:p>
      </dgm:t>
    </dgm:pt>
    <dgm:pt modelId="{1A0A7E3D-FD4B-4DEB-9AD8-63BD1F122A7F}" type="sibTrans" cxnId="{B82DD4E5-7083-44C0-B809-796FD6E8631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A3DEBE-DC3F-4FAF-8F94-872257FA49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/>
              <a:cs typeface="Arial"/>
            </a:rPr>
            <a:t>Winter 2025 – Preliminary Design Approval</a:t>
          </a:r>
        </a:p>
      </dgm:t>
    </dgm:pt>
    <dgm:pt modelId="{8DFE50AF-6AAA-493A-8AF2-A2BB8293AF5D}" type="parTrans" cxnId="{5EE6BE45-922C-4048-A8E1-492F2075CDB4}">
      <dgm:prSet/>
      <dgm:spPr/>
      <dgm:t>
        <a:bodyPr/>
        <a:lstStyle/>
        <a:p>
          <a:endParaRPr lang="en-US"/>
        </a:p>
      </dgm:t>
    </dgm:pt>
    <dgm:pt modelId="{D320D373-4BC5-4E1A-A9A1-DDC352C54156}" type="sibTrans" cxnId="{5EE6BE45-922C-4048-A8E1-492F2075CDB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8B9400-B31C-4A35-ABF7-EB7C1AE19C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/>
              <a:cs typeface="Arial"/>
            </a:rPr>
            <a:t>Fall 2026 – Design Completion</a:t>
          </a:r>
        </a:p>
      </dgm:t>
    </dgm:pt>
    <dgm:pt modelId="{E633FA79-2390-4274-BD18-F50CA1859B67}" type="parTrans" cxnId="{7292822A-02FF-4FF6-8E22-927D3BF1ECB8}">
      <dgm:prSet/>
      <dgm:spPr/>
      <dgm:t>
        <a:bodyPr/>
        <a:lstStyle/>
        <a:p>
          <a:endParaRPr lang="en-US"/>
        </a:p>
      </dgm:t>
    </dgm:pt>
    <dgm:pt modelId="{5B332370-E351-4676-B8CC-1823ED0CDCB6}" type="sibTrans" cxnId="{7292822A-02FF-4FF6-8E22-927D3BF1EC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719B46-DFAF-4FD1-BF94-784AD7163D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/>
              <a:cs typeface="Arial"/>
            </a:rPr>
            <a:t>Fall 2027 – Anticipated Construction Start</a:t>
          </a:r>
        </a:p>
      </dgm:t>
    </dgm:pt>
    <dgm:pt modelId="{8FFC2BCA-97A2-40AA-B756-87E27E07C3A7}" type="parTrans" cxnId="{3658AA20-3D4D-4844-859E-48A6F8F4E497}">
      <dgm:prSet/>
      <dgm:spPr/>
      <dgm:t>
        <a:bodyPr/>
        <a:lstStyle/>
        <a:p>
          <a:endParaRPr lang="en-US"/>
        </a:p>
      </dgm:t>
    </dgm:pt>
    <dgm:pt modelId="{3CB4D325-F6AF-46BF-A544-D0771BF530CD}" type="sibTrans" cxnId="{3658AA20-3D4D-4844-859E-48A6F8F4E49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56BE64-28B4-4577-BC1E-B0FA189ED6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/>
              <a:cs typeface="Arial"/>
            </a:rPr>
            <a:t>Spring 2030 – Anticipated Construction End</a:t>
          </a:r>
        </a:p>
      </dgm:t>
    </dgm:pt>
    <dgm:pt modelId="{ED6F74C8-368C-4BE2-AAC9-1E79EECAEC72}" type="parTrans" cxnId="{00533440-89E6-41D7-916A-1C2EAB38FEA1}">
      <dgm:prSet/>
      <dgm:spPr/>
      <dgm:t>
        <a:bodyPr/>
        <a:lstStyle/>
        <a:p>
          <a:endParaRPr lang="en-US"/>
        </a:p>
      </dgm:t>
    </dgm:pt>
    <dgm:pt modelId="{7F6B8475-1984-4635-BE03-623ECEA872AB}" type="sibTrans" cxnId="{00533440-89E6-41D7-916A-1C2EAB38FEA1}">
      <dgm:prSet/>
      <dgm:spPr/>
      <dgm:t>
        <a:bodyPr/>
        <a:lstStyle/>
        <a:p>
          <a:endParaRPr lang="en-US"/>
        </a:p>
      </dgm:t>
    </dgm:pt>
    <dgm:pt modelId="{C5908FFA-E604-40BC-81C9-0CF636F88721}">
      <dgm:prSet phldr="0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Spring 2026 </a:t>
          </a:r>
          <a:r>
            <a:rPr lang="en-US" sz="1800" dirty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– Community Board Presentation &amp; Feedback</a:t>
          </a:r>
        </a:p>
      </dgm:t>
    </dgm:pt>
    <dgm:pt modelId="{CE905CDE-657B-405A-9DC7-E66EA0099423}" type="parTrans" cxnId="{87650524-8FAC-4D1D-B5CF-2231C7A65991}">
      <dgm:prSet/>
      <dgm:spPr/>
      <dgm:t>
        <a:bodyPr/>
        <a:lstStyle/>
        <a:p>
          <a:endParaRPr lang="en-US"/>
        </a:p>
      </dgm:t>
    </dgm:pt>
    <dgm:pt modelId="{FFED49F1-5FAD-4307-8B11-E906661A9C0F}" type="sibTrans" cxnId="{87650524-8FAC-4D1D-B5CF-2231C7A65991}">
      <dgm:prSet/>
      <dgm:spPr/>
      <dgm:t>
        <a:bodyPr/>
        <a:lstStyle/>
        <a:p>
          <a:endParaRPr lang="en-US"/>
        </a:p>
      </dgm:t>
    </dgm:pt>
    <dgm:pt modelId="{3E6D3365-C09F-4756-9067-6B8E655B2060}" type="pres">
      <dgm:prSet presAssocID="{90C33923-655E-4BC6-BA2A-54971440511E}" presName="root" presStyleCnt="0">
        <dgm:presLayoutVars>
          <dgm:dir/>
          <dgm:resizeHandles val="exact"/>
        </dgm:presLayoutVars>
      </dgm:prSet>
      <dgm:spPr/>
    </dgm:pt>
    <dgm:pt modelId="{4E972B19-DF13-4DD6-A13F-67DCA4AB94F0}" type="pres">
      <dgm:prSet presAssocID="{8EBD4E45-A987-4614-AFE8-E31A0D33050A}" presName="compNode" presStyleCnt="0"/>
      <dgm:spPr/>
    </dgm:pt>
    <dgm:pt modelId="{E2F4CEB2-F1E7-49B3-949E-A7415A7C356A}" type="pres">
      <dgm:prSet presAssocID="{8EBD4E45-A987-4614-AFE8-E31A0D33050A}" presName="bgRect" presStyleLbl="bgShp" presStyleIdx="0" presStyleCnt="7" custLinFactNeighborX="-13258" custLinFactNeighborY="-2852"/>
      <dgm:spPr/>
    </dgm:pt>
    <dgm:pt modelId="{81303DC5-B80F-49B4-A973-F9137273F2CF}" type="pres">
      <dgm:prSet presAssocID="{8EBD4E45-A987-4614-AFE8-E31A0D33050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D14C1F25-9665-4540-9639-B7D05BDBE346}" type="pres">
      <dgm:prSet presAssocID="{8EBD4E45-A987-4614-AFE8-E31A0D33050A}" presName="spaceRect" presStyleCnt="0"/>
      <dgm:spPr/>
    </dgm:pt>
    <dgm:pt modelId="{CF26E30E-BBC8-431B-887D-686FFCFFED4B}" type="pres">
      <dgm:prSet presAssocID="{8EBD4E45-A987-4614-AFE8-E31A0D33050A}" presName="parTx" presStyleLbl="revTx" presStyleIdx="0" presStyleCnt="7">
        <dgm:presLayoutVars>
          <dgm:chMax val="0"/>
          <dgm:chPref val="0"/>
        </dgm:presLayoutVars>
      </dgm:prSet>
      <dgm:spPr/>
    </dgm:pt>
    <dgm:pt modelId="{155A93B9-B75F-48F2-A448-C045D77AFA06}" type="pres">
      <dgm:prSet presAssocID="{9BDFD54D-F6EB-4CB5-B952-9E7F0530A950}" presName="sibTrans" presStyleCnt="0"/>
      <dgm:spPr/>
    </dgm:pt>
    <dgm:pt modelId="{5C559C26-CCEE-4B47-A051-AAE094D6BECA}" type="pres">
      <dgm:prSet presAssocID="{403CF79C-7DE4-40FA-B883-53E36CBF0E54}" presName="compNode" presStyleCnt="0"/>
      <dgm:spPr/>
    </dgm:pt>
    <dgm:pt modelId="{CBE556C1-5CD8-4E30-9BF4-6CD17DDBC26A}" type="pres">
      <dgm:prSet presAssocID="{403CF79C-7DE4-40FA-B883-53E36CBF0E54}" presName="bgRect" presStyleLbl="bgShp" presStyleIdx="1" presStyleCnt="7"/>
      <dgm:spPr/>
    </dgm:pt>
    <dgm:pt modelId="{0F4E2D97-2A8E-4831-A506-94F6B0DB10D1}" type="pres">
      <dgm:prSet presAssocID="{403CF79C-7DE4-40FA-B883-53E36CBF0E5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tellite dish"/>
        </a:ext>
      </dgm:extLst>
    </dgm:pt>
    <dgm:pt modelId="{B5E7BBBC-1B6F-4A5D-8DBD-8561FD55F7F9}" type="pres">
      <dgm:prSet presAssocID="{403CF79C-7DE4-40FA-B883-53E36CBF0E54}" presName="spaceRect" presStyleCnt="0"/>
      <dgm:spPr/>
    </dgm:pt>
    <dgm:pt modelId="{0C395DEF-4C6B-41B6-9C28-78351EB01956}" type="pres">
      <dgm:prSet presAssocID="{403CF79C-7DE4-40FA-B883-53E36CBF0E54}" presName="parTx" presStyleLbl="revTx" presStyleIdx="1" presStyleCnt="7">
        <dgm:presLayoutVars>
          <dgm:chMax val="0"/>
          <dgm:chPref val="0"/>
        </dgm:presLayoutVars>
      </dgm:prSet>
      <dgm:spPr/>
    </dgm:pt>
    <dgm:pt modelId="{7B7FC3E6-895C-4EF5-960E-AABDBEE51687}" type="pres">
      <dgm:prSet presAssocID="{1A0A7E3D-FD4B-4DEB-9AD8-63BD1F122A7F}" presName="sibTrans" presStyleCnt="0"/>
      <dgm:spPr/>
    </dgm:pt>
    <dgm:pt modelId="{742DD0E5-2FC5-492E-BB48-8CD245DBEF07}" type="pres">
      <dgm:prSet presAssocID="{EEA3DEBE-DC3F-4FAF-8F94-872257FA49FC}" presName="compNode" presStyleCnt="0"/>
      <dgm:spPr/>
    </dgm:pt>
    <dgm:pt modelId="{74A0BE06-D41E-472D-A1F0-6AADA611F186}" type="pres">
      <dgm:prSet presAssocID="{EEA3DEBE-DC3F-4FAF-8F94-872257FA49FC}" presName="bgRect" presStyleLbl="bgShp" presStyleIdx="2" presStyleCnt="7"/>
      <dgm:spPr/>
    </dgm:pt>
    <dgm:pt modelId="{94D32A0F-E569-4D50-AA27-DCEB1A16E978}" type="pres">
      <dgm:prSet presAssocID="{EEA3DEBE-DC3F-4FAF-8F94-872257FA49F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5D5ACC4-9C27-41B8-BF45-798A3F908E98}" type="pres">
      <dgm:prSet presAssocID="{EEA3DEBE-DC3F-4FAF-8F94-872257FA49FC}" presName="spaceRect" presStyleCnt="0"/>
      <dgm:spPr/>
    </dgm:pt>
    <dgm:pt modelId="{79B589D7-01CF-4FEC-B895-436869473E86}" type="pres">
      <dgm:prSet presAssocID="{EEA3DEBE-DC3F-4FAF-8F94-872257FA49FC}" presName="parTx" presStyleLbl="revTx" presStyleIdx="2" presStyleCnt="7">
        <dgm:presLayoutVars>
          <dgm:chMax val="0"/>
          <dgm:chPref val="0"/>
        </dgm:presLayoutVars>
      </dgm:prSet>
      <dgm:spPr/>
    </dgm:pt>
    <dgm:pt modelId="{45BFBC1B-E2EA-45FC-A0A3-1BC049737884}" type="pres">
      <dgm:prSet presAssocID="{D320D373-4BC5-4E1A-A9A1-DDC352C54156}" presName="sibTrans" presStyleCnt="0"/>
      <dgm:spPr/>
    </dgm:pt>
    <dgm:pt modelId="{70D1F617-5DD1-4A4B-A064-1D713EFA1DE2}" type="pres">
      <dgm:prSet presAssocID="{C5908FFA-E604-40BC-81C9-0CF636F88721}" presName="compNode" presStyleCnt="0"/>
      <dgm:spPr/>
    </dgm:pt>
    <dgm:pt modelId="{87D1B864-49F0-4BC1-AC7E-5A03E09953E1}" type="pres">
      <dgm:prSet presAssocID="{C5908FFA-E604-40BC-81C9-0CF636F88721}" presName="bgRect" presStyleLbl="bgShp" presStyleIdx="3" presStyleCnt="7"/>
      <dgm:spPr/>
    </dgm:pt>
    <dgm:pt modelId="{1A842F34-F953-4903-860A-DB1226C6FC4C}" type="pres">
      <dgm:prSet presAssocID="{C5908FFA-E604-40BC-81C9-0CF636F8872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8DA44810-62FF-44DE-A7DF-BA6A28090512}" type="pres">
      <dgm:prSet presAssocID="{C5908FFA-E604-40BC-81C9-0CF636F88721}" presName="spaceRect" presStyleCnt="0"/>
      <dgm:spPr/>
    </dgm:pt>
    <dgm:pt modelId="{615682BA-F579-41DD-9C9D-373E68C1A60F}" type="pres">
      <dgm:prSet presAssocID="{C5908FFA-E604-40BC-81C9-0CF636F88721}" presName="parTx" presStyleLbl="revTx" presStyleIdx="3" presStyleCnt="7">
        <dgm:presLayoutVars>
          <dgm:chMax val="0"/>
          <dgm:chPref val="0"/>
        </dgm:presLayoutVars>
      </dgm:prSet>
      <dgm:spPr/>
    </dgm:pt>
    <dgm:pt modelId="{97EE575E-B0E2-4719-A663-2FF6255F804C}" type="pres">
      <dgm:prSet presAssocID="{FFED49F1-5FAD-4307-8B11-E906661A9C0F}" presName="sibTrans" presStyleCnt="0"/>
      <dgm:spPr/>
    </dgm:pt>
    <dgm:pt modelId="{3993E50F-6F9B-41EA-A7A1-2E7512B45133}" type="pres">
      <dgm:prSet presAssocID="{438B9400-B31C-4A35-ABF7-EB7C1AE19CBE}" presName="compNode" presStyleCnt="0"/>
      <dgm:spPr/>
    </dgm:pt>
    <dgm:pt modelId="{A1954F67-2F29-4CDB-8E65-805B933DDD39}" type="pres">
      <dgm:prSet presAssocID="{438B9400-B31C-4A35-ABF7-EB7C1AE19CBE}" presName="bgRect" presStyleLbl="bgShp" presStyleIdx="4" presStyleCnt="7" custLinFactNeighborX="-659" custLinFactNeighborY="-2044"/>
      <dgm:spPr/>
    </dgm:pt>
    <dgm:pt modelId="{EA3356E6-B4FA-4893-9B33-5B437BE400E3}" type="pres">
      <dgm:prSet presAssocID="{438B9400-B31C-4A35-ABF7-EB7C1AE19CBE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481054B-56D7-451D-90CE-1BD0BF98FD20}" type="pres">
      <dgm:prSet presAssocID="{438B9400-B31C-4A35-ABF7-EB7C1AE19CBE}" presName="spaceRect" presStyleCnt="0"/>
      <dgm:spPr/>
    </dgm:pt>
    <dgm:pt modelId="{B69382EF-B10C-42C5-B9A3-D79795532CF7}" type="pres">
      <dgm:prSet presAssocID="{438B9400-B31C-4A35-ABF7-EB7C1AE19CBE}" presName="parTx" presStyleLbl="revTx" presStyleIdx="4" presStyleCnt="7">
        <dgm:presLayoutVars>
          <dgm:chMax val="0"/>
          <dgm:chPref val="0"/>
        </dgm:presLayoutVars>
      </dgm:prSet>
      <dgm:spPr/>
    </dgm:pt>
    <dgm:pt modelId="{9435C152-4B9B-4625-9DDB-9D5EE9EB1E15}" type="pres">
      <dgm:prSet presAssocID="{5B332370-E351-4676-B8CC-1823ED0CDCB6}" presName="sibTrans" presStyleCnt="0"/>
      <dgm:spPr/>
    </dgm:pt>
    <dgm:pt modelId="{F432ABEA-CCD5-45F5-A1AB-1EC98E9FECAD}" type="pres">
      <dgm:prSet presAssocID="{07719B46-DFAF-4FD1-BF94-784AD7163DB6}" presName="compNode" presStyleCnt="0"/>
      <dgm:spPr/>
    </dgm:pt>
    <dgm:pt modelId="{70455A31-9327-415F-A75F-08D3981C12DC}" type="pres">
      <dgm:prSet presAssocID="{07719B46-DFAF-4FD1-BF94-784AD7163DB6}" presName="bgRect" presStyleLbl="bgShp" presStyleIdx="5" presStyleCnt="7"/>
      <dgm:spPr/>
    </dgm:pt>
    <dgm:pt modelId="{19F4BAE4-A137-4229-8F99-42ACC2CF38D6}" type="pres">
      <dgm:prSet presAssocID="{07719B46-DFAF-4FD1-BF94-784AD7163DB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84230554-58DD-4053-829B-938888BC7CE7}" type="pres">
      <dgm:prSet presAssocID="{07719B46-DFAF-4FD1-BF94-784AD7163DB6}" presName="spaceRect" presStyleCnt="0"/>
      <dgm:spPr/>
    </dgm:pt>
    <dgm:pt modelId="{64F06D26-BA0C-40BB-92CC-1AD896E1753F}" type="pres">
      <dgm:prSet presAssocID="{07719B46-DFAF-4FD1-BF94-784AD7163DB6}" presName="parTx" presStyleLbl="revTx" presStyleIdx="5" presStyleCnt="7">
        <dgm:presLayoutVars>
          <dgm:chMax val="0"/>
          <dgm:chPref val="0"/>
        </dgm:presLayoutVars>
      </dgm:prSet>
      <dgm:spPr/>
    </dgm:pt>
    <dgm:pt modelId="{02C972CD-B4AE-4B6B-82F3-4E8E585CCA93}" type="pres">
      <dgm:prSet presAssocID="{3CB4D325-F6AF-46BF-A544-D0771BF530CD}" presName="sibTrans" presStyleCnt="0"/>
      <dgm:spPr/>
    </dgm:pt>
    <dgm:pt modelId="{46ECF305-E71B-49CE-B94F-A088D6C25C6D}" type="pres">
      <dgm:prSet presAssocID="{5D56BE64-28B4-4577-BC1E-B0FA189ED6C3}" presName="compNode" presStyleCnt="0"/>
      <dgm:spPr/>
    </dgm:pt>
    <dgm:pt modelId="{D205A832-1998-493E-8FC5-31BE5660F646}" type="pres">
      <dgm:prSet presAssocID="{5D56BE64-28B4-4577-BC1E-B0FA189ED6C3}" presName="bgRect" presStyleLbl="bgShp" presStyleIdx="6" presStyleCnt="7"/>
      <dgm:spPr/>
    </dgm:pt>
    <dgm:pt modelId="{2ECABEA2-0D40-4415-A7B4-8CD29932BCBA}" type="pres">
      <dgm:prSet presAssocID="{5D56BE64-28B4-4577-BC1E-B0FA189ED6C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9039D9A4-14BE-4663-BCCD-8D46296F134F}" type="pres">
      <dgm:prSet presAssocID="{5D56BE64-28B4-4577-BC1E-B0FA189ED6C3}" presName="spaceRect" presStyleCnt="0"/>
      <dgm:spPr/>
    </dgm:pt>
    <dgm:pt modelId="{595A951B-FEBA-44CB-9083-E87552D6EB13}" type="pres">
      <dgm:prSet presAssocID="{5D56BE64-28B4-4577-BC1E-B0FA189ED6C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3658AA20-3D4D-4844-859E-48A6F8F4E497}" srcId="{90C33923-655E-4BC6-BA2A-54971440511E}" destId="{07719B46-DFAF-4FD1-BF94-784AD7163DB6}" srcOrd="5" destOrd="0" parTransId="{8FFC2BCA-97A2-40AA-B756-87E27E07C3A7}" sibTransId="{3CB4D325-F6AF-46BF-A544-D0771BF530CD}"/>
    <dgm:cxn modelId="{87650524-8FAC-4D1D-B5CF-2231C7A65991}" srcId="{90C33923-655E-4BC6-BA2A-54971440511E}" destId="{C5908FFA-E604-40BC-81C9-0CF636F88721}" srcOrd="3" destOrd="0" parTransId="{CE905CDE-657B-405A-9DC7-E66EA0099423}" sibTransId="{FFED49F1-5FAD-4307-8B11-E906661A9C0F}"/>
    <dgm:cxn modelId="{7292822A-02FF-4FF6-8E22-927D3BF1ECB8}" srcId="{90C33923-655E-4BC6-BA2A-54971440511E}" destId="{438B9400-B31C-4A35-ABF7-EB7C1AE19CBE}" srcOrd="4" destOrd="0" parTransId="{E633FA79-2390-4274-BD18-F50CA1859B67}" sibTransId="{5B332370-E351-4676-B8CC-1823ED0CDCB6}"/>
    <dgm:cxn modelId="{00533440-89E6-41D7-916A-1C2EAB38FEA1}" srcId="{90C33923-655E-4BC6-BA2A-54971440511E}" destId="{5D56BE64-28B4-4577-BC1E-B0FA189ED6C3}" srcOrd="6" destOrd="0" parTransId="{ED6F74C8-368C-4BE2-AAC9-1E79EECAEC72}" sibTransId="{7F6B8475-1984-4635-BE03-623ECEA872AB}"/>
    <dgm:cxn modelId="{D2205B5B-1CCB-4739-A145-3EABB7AFCA24}" type="presOf" srcId="{C5908FFA-E604-40BC-81C9-0CF636F88721}" destId="{615682BA-F579-41DD-9C9D-373E68C1A60F}" srcOrd="0" destOrd="0" presId="urn:microsoft.com/office/officeart/2018/2/layout/IconVerticalSolidList"/>
    <dgm:cxn modelId="{CB14C741-42F8-410B-BAC1-5C9B82768ECD}" type="presOf" srcId="{07719B46-DFAF-4FD1-BF94-784AD7163DB6}" destId="{64F06D26-BA0C-40BB-92CC-1AD896E1753F}" srcOrd="0" destOrd="0" presId="urn:microsoft.com/office/officeart/2018/2/layout/IconVerticalSolidList"/>
    <dgm:cxn modelId="{FE067B42-E365-4D7A-BF8D-6AC308D8C3B6}" type="presOf" srcId="{90C33923-655E-4BC6-BA2A-54971440511E}" destId="{3E6D3365-C09F-4756-9067-6B8E655B2060}" srcOrd="0" destOrd="0" presId="urn:microsoft.com/office/officeart/2018/2/layout/IconVerticalSolidList"/>
    <dgm:cxn modelId="{5EE6BE45-922C-4048-A8E1-492F2075CDB4}" srcId="{90C33923-655E-4BC6-BA2A-54971440511E}" destId="{EEA3DEBE-DC3F-4FAF-8F94-872257FA49FC}" srcOrd="2" destOrd="0" parTransId="{8DFE50AF-6AAA-493A-8AF2-A2BB8293AF5D}" sibTransId="{D320D373-4BC5-4E1A-A9A1-DDC352C54156}"/>
    <dgm:cxn modelId="{981CBD50-9EA2-451F-A767-F8570A94338F}" type="presOf" srcId="{8EBD4E45-A987-4614-AFE8-E31A0D33050A}" destId="{CF26E30E-BBC8-431B-887D-686FFCFFED4B}" srcOrd="0" destOrd="0" presId="urn:microsoft.com/office/officeart/2018/2/layout/IconVerticalSolidList"/>
    <dgm:cxn modelId="{85E3DE77-939C-405C-9DDB-35E129EB3855}" srcId="{90C33923-655E-4BC6-BA2A-54971440511E}" destId="{8EBD4E45-A987-4614-AFE8-E31A0D33050A}" srcOrd="0" destOrd="0" parTransId="{F609E715-8B59-4E54-8A03-C25EFF7B01A2}" sibTransId="{9BDFD54D-F6EB-4CB5-B952-9E7F0530A950}"/>
    <dgm:cxn modelId="{AC19B17F-F8EA-447D-8F1B-725D8ED28203}" type="presOf" srcId="{EEA3DEBE-DC3F-4FAF-8F94-872257FA49FC}" destId="{79B589D7-01CF-4FEC-B895-436869473E86}" srcOrd="0" destOrd="0" presId="urn:microsoft.com/office/officeart/2018/2/layout/IconVerticalSolidList"/>
    <dgm:cxn modelId="{F56B12B8-88B1-432B-8D92-7621D50C7C8A}" type="presOf" srcId="{403CF79C-7DE4-40FA-B883-53E36CBF0E54}" destId="{0C395DEF-4C6B-41B6-9C28-78351EB01956}" srcOrd="0" destOrd="0" presId="urn:microsoft.com/office/officeart/2018/2/layout/IconVerticalSolidList"/>
    <dgm:cxn modelId="{055B47D1-0DC5-4152-98E6-B1CC26D01011}" type="presOf" srcId="{438B9400-B31C-4A35-ABF7-EB7C1AE19CBE}" destId="{B69382EF-B10C-42C5-B9A3-D79795532CF7}" srcOrd="0" destOrd="0" presId="urn:microsoft.com/office/officeart/2018/2/layout/IconVerticalSolidList"/>
    <dgm:cxn modelId="{B82DD4E5-7083-44C0-B809-796FD6E8631C}" srcId="{90C33923-655E-4BC6-BA2A-54971440511E}" destId="{403CF79C-7DE4-40FA-B883-53E36CBF0E54}" srcOrd="1" destOrd="0" parTransId="{A0DE0DC1-F07C-433B-963E-977219D72643}" sibTransId="{1A0A7E3D-FD4B-4DEB-9AD8-63BD1F122A7F}"/>
    <dgm:cxn modelId="{C242DEE5-3EA2-4AC0-9F86-86F511E45156}" type="presOf" srcId="{5D56BE64-28B4-4577-BC1E-B0FA189ED6C3}" destId="{595A951B-FEBA-44CB-9083-E87552D6EB13}" srcOrd="0" destOrd="0" presId="urn:microsoft.com/office/officeart/2018/2/layout/IconVerticalSolidList"/>
    <dgm:cxn modelId="{5F3023B9-437A-46A3-BF69-5FBEA563C3A7}" type="presParOf" srcId="{3E6D3365-C09F-4756-9067-6B8E655B2060}" destId="{4E972B19-DF13-4DD6-A13F-67DCA4AB94F0}" srcOrd="0" destOrd="0" presId="urn:microsoft.com/office/officeart/2018/2/layout/IconVerticalSolidList"/>
    <dgm:cxn modelId="{0A139DDB-DF78-4072-B488-5BF08FD6BB90}" type="presParOf" srcId="{4E972B19-DF13-4DD6-A13F-67DCA4AB94F0}" destId="{E2F4CEB2-F1E7-49B3-949E-A7415A7C356A}" srcOrd="0" destOrd="0" presId="urn:microsoft.com/office/officeart/2018/2/layout/IconVerticalSolidList"/>
    <dgm:cxn modelId="{0DDD86F7-9FDD-45A4-A186-101F047C612A}" type="presParOf" srcId="{4E972B19-DF13-4DD6-A13F-67DCA4AB94F0}" destId="{81303DC5-B80F-49B4-A973-F9137273F2CF}" srcOrd="1" destOrd="0" presId="urn:microsoft.com/office/officeart/2018/2/layout/IconVerticalSolidList"/>
    <dgm:cxn modelId="{1645D870-8C8F-44E7-9288-621A04D390CD}" type="presParOf" srcId="{4E972B19-DF13-4DD6-A13F-67DCA4AB94F0}" destId="{D14C1F25-9665-4540-9639-B7D05BDBE346}" srcOrd="2" destOrd="0" presId="urn:microsoft.com/office/officeart/2018/2/layout/IconVerticalSolidList"/>
    <dgm:cxn modelId="{54B788E2-C96E-41F7-A7EC-CD79FB193EB4}" type="presParOf" srcId="{4E972B19-DF13-4DD6-A13F-67DCA4AB94F0}" destId="{CF26E30E-BBC8-431B-887D-686FFCFFED4B}" srcOrd="3" destOrd="0" presId="urn:microsoft.com/office/officeart/2018/2/layout/IconVerticalSolidList"/>
    <dgm:cxn modelId="{6D4B7A16-B292-4DE2-AD55-771884650ED3}" type="presParOf" srcId="{3E6D3365-C09F-4756-9067-6B8E655B2060}" destId="{155A93B9-B75F-48F2-A448-C045D77AFA06}" srcOrd="1" destOrd="0" presId="urn:microsoft.com/office/officeart/2018/2/layout/IconVerticalSolidList"/>
    <dgm:cxn modelId="{42D9B239-658A-4B53-A9DF-85A09BC70199}" type="presParOf" srcId="{3E6D3365-C09F-4756-9067-6B8E655B2060}" destId="{5C559C26-CCEE-4B47-A051-AAE094D6BECA}" srcOrd="2" destOrd="0" presId="urn:microsoft.com/office/officeart/2018/2/layout/IconVerticalSolidList"/>
    <dgm:cxn modelId="{56EE2B83-E21C-4AE8-8B12-09F63BF6CEF5}" type="presParOf" srcId="{5C559C26-CCEE-4B47-A051-AAE094D6BECA}" destId="{CBE556C1-5CD8-4E30-9BF4-6CD17DDBC26A}" srcOrd="0" destOrd="0" presId="urn:microsoft.com/office/officeart/2018/2/layout/IconVerticalSolidList"/>
    <dgm:cxn modelId="{84EC9D8A-3C7A-4BED-A298-91751EF54875}" type="presParOf" srcId="{5C559C26-CCEE-4B47-A051-AAE094D6BECA}" destId="{0F4E2D97-2A8E-4831-A506-94F6B0DB10D1}" srcOrd="1" destOrd="0" presId="urn:microsoft.com/office/officeart/2018/2/layout/IconVerticalSolidList"/>
    <dgm:cxn modelId="{8A475EF1-9A9E-49FA-BA2F-7E38008570E7}" type="presParOf" srcId="{5C559C26-CCEE-4B47-A051-AAE094D6BECA}" destId="{B5E7BBBC-1B6F-4A5D-8DBD-8561FD55F7F9}" srcOrd="2" destOrd="0" presId="urn:microsoft.com/office/officeart/2018/2/layout/IconVerticalSolidList"/>
    <dgm:cxn modelId="{07AF5387-678D-434D-9A96-A22644DDC49C}" type="presParOf" srcId="{5C559C26-CCEE-4B47-A051-AAE094D6BECA}" destId="{0C395DEF-4C6B-41B6-9C28-78351EB01956}" srcOrd="3" destOrd="0" presId="urn:microsoft.com/office/officeart/2018/2/layout/IconVerticalSolidList"/>
    <dgm:cxn modelId="{54C12C1F-35DC-4FFA-A433-80E526813F35}" type="presParOf" srcId="{3E6D3365-C09F-4756-9067-6B8E655B2060}" destId="{7B7FC3E6-895C-4EF5-960E-AABDBEE51687}" srcOrd="3" destOrd="0" presId="urn:microsoft.com/office/officeart/2018/2/layout/IconVerticalSolidList"/>
    <dgm:cxn modelId="{6C5B818D-A3EB-4AB7-B14F-1B36325204C9}" type="presParOf" srcId="{3E6D3365-C09F-4756-9067-6B8E655B2060}" destId="{742DD0E5-2FC5-492E-BB48-8CD245DBEF07}" srcOrd="4" destOrd="0" presId="urn:microsoft.com/office/officeart/2018/2/layout/IconVerticalSolidList"/>
    <dgm:cxn modelId="{F3A1CCD6-9B2B-4DC1-80E9-8D4D5620BCE2}" type="presParOf" srcId="{742DD0E5-2FC5-492E-BB48-8CD245DBEF07}" destId="{74A0BE06-D41E-472D-A1F0-6AADA611F186}" srcOrd="0" destOrd="0" presId="urn:microsoft.com/office/officeart/2018/2/layout/IconVerticalSolidList"/>
    <dgm:cxn modelId="{C9AFE9AB-7AE4-4330-B81B-D2A0FDD92C92}" type="presParOf" srcId="{742DD0E5-2FC5-492E-BB48-8CD245DBEF07}" destId="{94D32A0F-E569-4D50-AA27-DCEB1A16E978}" srcOrd="1" destOrd="0" presId="urn:microsoft.com/office/officeart/2018/2/layout/IconVerticalSolidList"/>
    <dgm:cxn modelId="{82150999-7EA3-4A45-8212-7D03B033CA81}" type="presParOf" srcId="{742DD0E5-2FC5-492E-BB48-8CD245DBEF07}" destId="{E5D5ACC4-9C27-41B8-BF45-798A3F908E98}" srcOrd="2" destOrd="0" presId="urn:microsoft.com/office/officeart/2018/2/layout/IconVerticalSolidList"/>
    <dgm:cxn modelId="{2FB5C7DD-5603-4D59-A108-F8D10448AD7A}" type="presParOf" srcId="{742DD0E5-2FC5-492E-BB48-8CD245DBEF07}" destId="{79B589D7-01CF-4FEC-B895-436869473E86}" srcOrd="3" destOrd="0" presId="urn:microsoft.com/office/officeart/2018/2/layout/IconVerticalSolidList"/>
    <dgm:cxn modelId="{3FEB8417-9E0E-4CD0-924C-38355D9D2933}" type="presParOf" srcId="{3E6D3365-C09F-4756-9067-6B8E655B2060}" destId="{45BFBC1B-E2EA-45FC-A0A3-1BC049737884}" srcOrd="5" destOrd="0" presId="urn:microsoft.com/office/officeart/2018/2/layout/IconVerticalSolidList"/>
    <dgm:cxn modelId="{F0CCAF27-9834-4775-9C93-F5244DB3160E}" type="presParOf" srcId="{3E6D3365-C09F-4756-9067-6B8E655B2060}" destId="{70D1F617-5DD1-4A4B-A064-1D713EFA1DE2}" srcOrd="6" destOrd="0" presId="urn:microsoft.com/office/officeart/2018/2/layout/IconVerticalSolidList"/>
    <dgm:cxn modelId="{1DD26675-1A7D-4991-9453-7F6F3E18DA6B}" type="presParOf" srcId="{70D1F617-5DD1-4A4B-A064-1D713EFA1DE2}" destId="{87D1B864-49F0-4BC1-AC7E-5A03E09953E1}" srcOrd="0" destOrd="0" presId="urn:microsoft.com/office/officeart/2018/2/layout/IconVerticalSolidList"/>
    <dgm:cxn modelId="{6F9AA237-7247-422A-8AAD-643E56D7BBD5}" type="presParOf" srcId="{70D1F617-5DD1-4A4B-A064-1D713EFA1DE2}" destId="{1A842F34-F953-4903-860A-DB1226C6FC4C}" srcOrd="1" destOrd="0" presId="urn:microsoft.com/office/officeart/2018/2/layout/IconVerticalSolidList"/>
    <dgm:cxn modelId="{999CCFF6-7273-4CAF-8876-A6465474B08E}" type="presParOf" srcId="{70D1F617-5DD1-4A4B-A064-1D713EFA1DE2}" destId="{8DA44810-62FF-44DE-A7DF-BA6A28090512}" srcOrd="2" destOrd="0" presId="urn:microsoft.com/office/officeart/2018/2/layout/IconVerticalSolidList"/>
    <dgm:cxn modelId="{BB08BBE2-0CBD-49B7-899B-69626BA08B77}" type="presParOf" srcId="{70D1F617-5DD1-4A4B-A064-1D713EFA1DE2}" destId="{615682BA-F579-41DD-9C9D-373E68C1A60F}" srcOrd="3" destOrd="0" presId="urn:microsoft.com/office/officeart/2018/2/layout/IconVerticalSolidList"/>
    <dgm:cxn modelId="{6A82735D-0C66-444B-99A1-2862161D8929}" type="presParOf" srcId="{3E6D3365-C09F-4756-9067-6B8E655B2060}" destId="{97EE575E-B0E2-4719-A663-2FF6255F804C}" srcOrd="7" destOrd="0" presId="urn:microsoft.com/office/officeart/2018/2/layout/IconVerticalSolidList"/>
    <dgm:cxn modelId="{6F5782DE-C59D-4867-9ECA-756F99130A99}" type="presParOf" srcId="{3E6D3365-C09F-4756-9067-6B8E655B2060}" destId="{3993E50F-6F9B-41EA-A7A1-2E7512B45133}" srcOrd="8" destOrd="0" presId="urn:microsoft.com/office/officeart/2018/2/layout/IconVerticalSolidList"/>
    <dgm:cxn modelId="{9C008359-0BD4-48CE-B0EA-630B0E4933B1}" type="presParOf" srcId="{3993E50F-6F9B-41EA-A7A1-2E7512B45133}" destId="{A1954F67-2F29-4CDB-8E65-805B933DDD39}" srcOrd="0" destOrd="0" presId="urn:microsoft.com/office/officeart/2018/2/layout/IconVerticalSolidList"/>
    <dgm:cxn modelId="{E878B9C2-6959-4BFB-8BF1-EFCD06E321AB}" type="presParOf" srcId="{3993E50F-6F9B-41EA-A7A1-2E7512B45133}" destId="{EA3356E6-B4FA-4893-9B33-5B437BE400E3}" srcOrd="1" destOrd="0" presId="urn:microsoft.com/office/officeart/2018/2/layout/IconVerticalSolidList"/>
    <dgm:cxn modelId="{3929AE7E-2FD1-480A-8142-0AD24C278201}" type="presParOf" srcId="{3993E50F-6F9B-41EA-A7A1-2E7512B45133}" destId="{7481054B-56D7-451D-90CE-1BD0BF98FD20}" srcOrd="2" destOrd="0" presId="urn:microsoft.com/office/officeart/2018/2/layout/IconVerticalSolidList"/>
    <dgm:cxn modelId="{80E5B2E8-5204-4ECB-8E66-94ACD4CDDFDC}" type="presParOf" srcId="{3993E50F-6F9B-41EA-A7A1-2E7512B45133}" destId="{B69382EF-B10C-42C5-B9A3-D79795532CF7}" srcOrd="3" destOrd="0" presId="urn:microsoft.com/office/officeart/2018/2/layout/IconVerticalSolidList"/>
    <dgm:cxn modelId="{2D9332B3-0FE4-4512-8F36-4949EA3F245F}" type="presParOf" srcId="{3E6D3365-C09F-4756-9067-6B8E655B2060}" destId="{9435C152-4B9B-4625-9DDB-9D5EE9EB1E15}" srcOrd="9" destOrd="0" presId="urn:microsoft.com/office/officeart/2018/2/layout/IconVerticalSolidList"/>
    <dgm:cxn modelId="{5D59561A-5B59-464B-B9A9-D0FCA8BD2680}" type="presParOf" srcId="{3E6D3365-C09F-4756-9067-6B8E655B2060}" destId="{F432ABEA-CCD5-45F5-A1AB-1EC98E9FECAD}" srcOrd="10" destOrd="0" presId="urn:microsoft.com/office/officeart/2018/2/layout/IconVerticalSolidList"/>
    <dgm:cxn modelId="{B0978F81-4441-4370-A524-BA1FC0A60109}" type="presParOf" srcId="{F432ABEA-CCD5-45F5-A1AB-1EC98E9FECAD}" destId="{70455A31-9327-415F-A75F-08D3981C12DC}" srcOrd="0" destOrd="0" presId="urn:microsoft.com/office/officeart/2018/2/layout/IconVerticalSolidList"/>
    <dgm:cxn modelId="{322B017E-F9E9-4909-B518-4AE7E0976B14}" type="presParOf" srcId="{F432ABEA-CCD5-45F5-A1AB-1EC98E9FECAD}" destId="{19F4BAE4-A137-4229-8F99-42ACC2CF38D6}" srcOrd="1" destOrd="0" presId="urn:microsoft.com/office/officeart/2018/2/layout/IconVerticalSolidList"/>
    <dgm:cxn modelId="{8730030D-3126-44EB-BD8D-D07189482405}" type="presParOf" srcId="{F432ABEA-CCD5-45F5-A1AB-1EC98E9FECAD}" destId="{84230554-58DD-4053-829B-938888BC7CE7}" srcOrd="2" destOrd="0" presId="urn:microsoft.com/office/officeart/2018/2/layout/IconVerticalSolidList"/>
    <dgm:cxn modelId="{BCB1C84A-3E2B-4ED6-87E9-612613CE9912}" type="presParOf" srcId="{F432ABEA-CCD5-45F5-A1AB-1EC98E9FECAD}" destId="{64F06D26-BA0C-40BB-92CC-1AD896E1753F}" srcOrd="3" destOrd="0" presId="urn:microsoft.com/office/officeart/2018/2/layout/IconVerticalSolidList"/>
    <dgm:cxn modelId="{E4122D44-D3A7-42EC-9932-ED5B3174DADC}" type="presParOf" srcId="{3E6D3365-C09F-4756-9067-6B8E655B2060}" destId="{02C972CD-B4AE-4B6B-82F3-4E8E585CCA93}" srcOrd="11" destOrd="0" presId="urn:microsoft.com/office/officeart/2018/2/layout/IconVerticalSolidList"/>
    <dgm:cxn modelId="{3226065A-53C3-47E9-9777-AEFBB0CD81E8}" type="presParOf" srcId="{3E6D3365-C09F-4756-9067-6B8E655B2060}" destId="{46ECF305-E71B-49CE-B94F-A088D6C25C6D}" srcOrd="12" destOrd="0" presId="urn:microsoft.com/office/officeart/2018/2/layout/IconVerticalSolidList"/>
    <dgm:cxn modelId="{BF982A08-2F33-4458-9772-F2732E1F34A0}" type="presParOf" srcId="{46ECF305-E71B-49CE-B94F-A088D6C25C6D}" destId="{D205A832-1998-493E-8FC5-31BE5660F646}" srcOrd="0" destOrd="0" presId="urn:microsoft.com/office/officeart/2018/2/layout/IconVerticalSolidList"/>
    <dgm:cxn modelId="{5D726B8B-0638-4B03-B49E-F22AA19F763D}" type="presParOf" srcId="{46ECF305-E71B-49CE-B94F-A088D6C25C6D}" destId="{2ECABEA2-0D40-4415-A7B4-8CD29932BCBA}" srcOrd="1" destOrd="0" presId="urn:microsoft.com/office/officeart/2018/2/layout/IconVerticalSolidList"/>
    <dgm:cxn modelId="{785EB46A-4254-4300-B6B8-7596E0ABD82E}" type="presParOf" srcId="{46ECF305-E71B-49CE-B94F-A088D6C25C6D}" destId="{9039D9A4-14BE-4663-BCCD-8D46296F134F}" srcOrd="2" destOrd="0" presId="urn:microsoft.com/office/officeart/2018/2/layout/IconVerticalSolidList"/>
    <dgm:cxn modelId="{63C078E7-113D-4021-A274-DE723F99EC71}" type="presParOf" srcId="{46ECF305-E71B-49CE-B94F-A088D6C25C6D}" destId="{595A951B-FEBA-44CB-9083-E87552D6EB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4CEB2-F1E7-49B3-949E-A7415A7C356A}">
      <dsp:nvSpPr>
        <dsp:cNvPr id="0" name=""/>
        <dsp:cNvSpPr/>
      </dsp:nvSpPr>
      <dsp:spPr>
        <a:xfrm>
          <a:off x="0" y="0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303DC5-B80F-49B4-A973-F9137273F2CF}">
      <dsp:nvSpPr>
        <dsp:cNvPr id="0" name=""/>
        <dsp:cNvSpPr/>
      </dsp:nvSpPr>
      <dsp:spPr>
        <a:xfrm>
          <a:off x="175696" y="131105"/>
          <a:ext cx="319447" cy="3194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6E30E-BBC8-431B-887D-686FFCFFED4B}">
      <dsp:nvSpPr>
        <dsp:cNvPr id="0" name=""/>
        <dsp:cNvSpPr/>
      </dsp:nvSpPr>
      <dsp:spPr>
        <a:xfrm>
          <a:off x="670839" y="421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/>
              <a:cs typeface="Arial"/>
            </a:rPr>
            <a:t>Fall 2023 – Project Start</a:t>
          </a:r>
        </a:p>
      </dsp:txBody>
      <dsp:txXfrm>
        <a:off x="670839" y="421"/>
        <a:ext cx="6644360" cy="580813"/>
      </dsp:txXfrm>
    </dsp:sp>
    <dsp:sp modelId="{CBE556C1-5CD8-4E30-9BF4-6CD17DDBC26A}">
      <dsp:nvSpPr>
        <dsp:cNvPr id="0" name=""/>
        <dsp:cNvSpPr/>
      </dsp:nvSpPr>
      <dsp:spPr>
        <a:xfrm>
          <a:off x="0" y="726439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E2D97-2A8E-4831-A506-94F6B0DB10D1}">
      <dsp:nvSpPr>
        <dsp:cNvPr id="0" name=""/>
        <dsp:cNvSpPr/>
      </dsp:nvSpPr>
      <dsp:spPr>
        <a:xfrm>
          <a:off x="175696" y="857122"/>
          <a:ext cx="319447" cy="3194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95DEF-4C6B-41B6-9C28-78351EB01956}">
      <dsp:nvSpPr>
        <dsp:cNvPr id="0" name=""/>
        <dsp:cNvSpPr/>
      </dsp:nvSpPr>
      <dsp:spPr>
        <a:xfrm>
          <a:off x="670839" y="726439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/>
              <a:cs typeface="Arial"/>
            </a:rPr>
            <a:t>Winter 2024 – Preliminary Design Start</a:t>
          </a:r>
        </a:p>
      </dsp:txBody>
      <dsp:txXfrm>
        <a:off x="670839" y="726439"/>
        <a:ext cx="6644360" cy="580813"/>
      </dsp:txXfrm>
    </dsp:sp>
    <dsp:sp modelId="{74A0BE06-D41E-472D-A1F0-6AADA611F186}">
      <dsp:nvSpPr>
        <dsp:cNvPr id="0" name=""/>
        <dsp:cNvSpPr/>
      </dsp:nvSpPr>
      <dsp:spPr>
        <a:xfrm>
          <a:off x="0" y="1452456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32A0F-E569-4D50-AA27-DCEB1A16E978}">
      <dsp:nvSpPr>
        <dsp:cNvPr id="0" name=""/>
        <dsp:cNvSpPr/>
      </dsp:nvSpPr>
      <dsp:spPr>
        <a:xfrm>
          <a:off x="175696" y="1583139"/>
          <a:ext cx="319447" cy="3194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589D7-01CF-4FEC-B895-436869473E86}">
      <dsp:nvSpPr>
        <dsp:cNvPr id="0" name=""/>
        <dsp:cNvSpPr/>
      </dsp:nvSpPr>
      <dsp:spPr>
        <a:xfrm>
          <a:off x="670839" y="1452456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/>
              <a:cs typeface="Arial"/>
            </a:rPr>
            <a:t>Winter 2025 – Preliminary Design Approval</a:t>
          </a:r>
        </a:p>
      </dsp:txBody>
      <dsp:txXfrm>
        <a:off x="670839" y="1452456"/>
        <a:ext cx="6644360" cy="580813"/>
      </dsp:txXfrm>
    </dsp:sp>
    <dsp:sp modelId="{87D1B864-49F0-4BC1-AC7E-5A03E09953E1}">
      <dsp:nvSpPr>
        <dsp:cNvPr id="0" name=""/>
        <dsp:cNvSpPr/>
      </dsp:nvSpPr>
      <dsp:spPr>
        <a:xfrm>
          <a:off x="0" y="2178473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42F34-F953-4903-860A-DB1226C6FC4C}">
      <dsp:nvSpPr>
        <dsp:cNvPr id="0" name=""/>
        <dsp:cNvSpPr/>
      </dsp:nvSpPr>
      <dsp:spPr>
        <a:xfrm>
          <a:off x="175696" y="2309156"/>
          <a:ext cx="319447" cy="3194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682BA-F579-41DD-9C9D-373E68C1A60F}">
      <dsp:nvSpPr>
        <dsp:cNvPr id="0" name=""/>
        <dsp:cNvSpPr/>
      </dsp:nvSpPr>
      <dsp:spPr>
        <a:xfrm>
          <a:off x="670839" y="2178473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Spring 2026 </a:t>
          </a:r>
          <a:r>
            <a:rPr lang="en-US" sz="1800" kern="1200" dirty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– Community Board Presentation &amp; Feedback</a:t>
          </a:r>
        </a:p>
      </dsp:txBody>
      <dsp:txXfrm>
        <a:off x="670839" y="2178473"/>
        <a:ext cx="6644360" cy="580813"/>
      </dsp:txXfrm>
    </dsp:sp>
    <dsp:sp modelId="{A1954F67-2F29-4CDB-8E65-805B933DDD39}">
      <dsp:nvSpPr>
        <dsp:cNvPr id="0" name=""/>
        <dsp:cNvSpPr/>
      </dsp:nvSpPr>
      <dsp:spPr>
        <a:xfrm>
          <a:off x="0" y="2892618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356E6-B4FA-4893-9B33-5B437BE400E3}">
      <dsp:nvSpPr>
        <dsp:cNvPr id="0" name=""/>
        <dsp:cNvSpPr/>
      </dsp:nvSpPr>
      <dsp:spPr>
        <a:xfrm>
          <a:off x="175696" y="3035173"/>
          <a:ext cx="319447" cy="3194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382EF-B10C-42C5-B9A3-D79795532CF7}">
      <dsp:nvSpPr>
        <dsp:cNvPr id="0" name=""/>
        <dsp:cNvSpPr/>
      </dsp:nvSpPr>
      <dsp:spPr>
        <a:xfrm>
          <a:off x="670839" y="2904490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/>
              <a:cs typeface="Arial"/>
            </a:rPr>
            <a:t>Fall 2026 – Design Completion</a:t>
          </a:r>
        </a:p>
      </dsp:txBody>
      <dsp:txXfrm>
        <a:off x="670839" y="2904490"/>
        <a:ext cx="6644360" cy="580813"/>
      </dsp:txXfrm>
    </dsp:sp>
    <dsp:sp modelId="{70455A31-9327-415F-A75F-08D3981C12DC}">
      <dsp:nvSpPr>
        <dsp:cNvPr id="0" name=""/>
        <dsp:cNvSpPr/>
      </dsp:nvSpPr>
      <dsp:spPr>
        <a:xfrm>
          <a:off x="0" y="3630507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F4BAE4-A137-4229-8F99-42ACC2CF38D6}">
      <dsp:nvSpPr>
        <dsp:cNvPr id="0" name=""/>
        <dsp:cNvSpPr/>
      </dsp:nvSpPr>
      <dsp:spPr>
        <a:xfrm>
          <a:off x="175696" y="3761190"/>
          <a:ext cx="319447" cy="3194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06D26-BA0C-40BB-92CC-1AD896E1753F}">
      <dsp:nvSpPr>
        <dsp:cNvPr id="0" name=""/>
        <dsp:cNvSpPr/>
      </dsp:nvSpPr>
      <dsp:spPr>
        <a:xfrm>
          <a:off x="670839" y="3630507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/>
              <a:cs typeface="Arial"/>
            </a:rPr>
            <a:t>Fall 2027 – Anticipated Construction Start</a:t>
          </a:r>
        </a:p>
      </dsp:txBody>
      <dsp:txXfrm>
        <a:off x="670839" y="3630507"/>
        <a:ext cx="6644360" cy="580813"/>
      </dsp:txXfrm>
    </dsp:sp>
    <dsp:sp modelId="{D205A832-1998-493E-8FC5-31BE5660F646}">
      <dsp:nvSpPr>
        <dsp:cNvPr id="0" name=""/>
        <dsp:cNvSpPr/>
      </dsp:nvSpPr>
      <dsp:spPr>
        <a:xfrm>
          <a:off x="0" y="4356524"/>
          <a:ext cx="7315200" cy="5808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ABEA2-0D40-4415-A7B4-8CD29932BCBA}">
      <dsp:nvSpPr>
        <dsp:cNvPr id="0" name=""/>
        <dsp:cNvSpPr/>
      </dsp:nvSpPr>
      <dsp:spPr>
        <a:xfrm>
          <a:off x="175696" y="4487207"/>
          <a:ext cx="319447" cy="31944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A951B-FEBA-44CB-9083-E87552D6EB13}">
      <dsp:nvSpPr>
        <dsp:cNvPr id="0" name=""/>
        <dsp:cNvSpPr/>
      </dsp:nvSpPr>
      <dsp:spPr>
        <a:xfrm>
          <a:off x="670839" y="4356524"/>
          <a:ext cx="6644360" cy="58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69" tIns="61469" rIns="61469" bIns="614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/>
              <a:cs typeface="Arial"/>
            </a:rPr>
            <a:t>Spring 2030 – Anticipated Construction End</a:t>
          </a:r>
        </a:p>
      </dsp:txBody>
      <dsp:txXfrm>
        <a:off x="670839" y="4356524"/>
        <a:ext cx="6644360" cy="580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30ED5-CF8C-43C7-924C-3E03099BBB9D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4D652-B6F9-4829-92A8-EAD20FD937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8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3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2EA25-8F3C-317C-B39D-535F6A513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0808B-71BF-0F6B-7048-EC1B5648F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69DA5-FF76-CFBF-D461-6FC01E2ED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4C1B4-B0D9-C2AF-6010-B35B17582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5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0494-3E5D-DCA4-0B56-BBD12F59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0B63B-B261-657D-52E7-251146B8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33B12F-DE4A-C700-01DF-7C28E2C22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BF0A6-3C85-86B1-A8CC-4B38E0FA8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61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3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9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408C-1790-E60F-0E99-FDCB60B5E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99B4C-45C5-3F79-65AB-F0801DD7D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12482C-2BEF-54EA-BF26-DA53038F0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69987-23A8-F3F9-8051-229421E7A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E43F-A259-05EA-DCB8-9004B0FF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B9271-3BFB-0A27-6B29-5D563C6C1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EEE528-34D0-4573-5385-C33328255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2B8F1-114E-3F01-E05D-C048913B0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8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pedestrian infrastructure conditions and connectivity</a:t>
            </a: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Bicycle lane network lacks safety and efficient connectivity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vehicle pavement markings and insufficient bike lane pavement markings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Cars park in bike lanes which is a safety hazard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2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48D3-3D1A-9E1C-8DA5-1A7A9AE68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6C1F5-EDE0-4122-CDFA-5403C6121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EC9E8A-CB98-07F9-BD74-4F7FFC45B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pedestrian infrastructure conditions and connectivity</a:t>
            </a: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Bicycle lane network lacks safety and efficient connectivity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vehicle pavement markings and insufficient bike lane pavement markings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Cars park in bike lanes which is a safety hazard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7585-2B8A-0939-6AC0-D0E1872B7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0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8BDAE-1065-5AEE-91BA-C93C1179B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830E3-DCC0-B29C-6173-B065BD574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B3EDB-29EB-4435-8DA5-89C396F25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pedestrian infrastructure conditions and connectivity</a:t>
            </a: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Bicycle lane network lacks safety and efficient connectivity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vehicle pavement markings and insufficient bike lane pavement markings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Cars park in bike lanes which is a safety hazard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FE9A8-B225-7D7E-4C12-2823C2D7D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7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C4CE-258A-1CC3-8EC5-D5F09508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069EBF-6FEE-BAE6-8BC5-EA6DB1259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85C61-69A1-1B0B-A5C5-0BE387E1B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pedestrian infrastructure conditions and connectivity</a:t>
            </a: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Bicycle lane network lacks safety and efficient connectivity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Poor vehicle pavement markings and insufficient bike lane pavement markings</a:t>
            </a:r>
            <a:endParaRPr lang="en-US"/>
          </a:p>
          <a:p>
            <a:pPr marL="457200" indent="-457200">
              <a:spcBef>
                <a:spcPct val="0"/>
              </a:spcBef>
              <a:buFont typeface="Arial,Sans-Serif"/>
              <a:buChar char="•"/>
            </a:pPr>
            <a:endParaRPr lang="en-US"/>
          </a:p>
          <a:p>
            <a:pPr marL="342900" indent="-342900">
              <a:spcBef>
                <a:spcPct val="0"/>
              </a:spcBef>
              <a:buFont typeface="Arial,Sans-Serif"/>
              <a:buChar char="•"/>
            </a:pPr>
            <a:r>
              <a:rPr lang="en-US">
                <a:solidFill>
                  <a:srgbClr val="002FA7"/>
                </a:solidFill>
              </a:rPr>
              <a:t>Cars park in bike lanes which is a safety hazard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AB141-BC4B-D6BC-D8B1-5A9A2CE0F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4D652-B6F9-4829-92A8-EAD20FD937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5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CBD8-DF10-4E9E-934F-A029FBADE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6BF20-083C-4331-A11D-BF85DF426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BB2EB-8D93-4562-BC71-ABCBFCEF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C4AE5-E860-47E3-B2B5-1B7927FC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61164-8E7C-4E3C-8F93-F154E1EF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2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85B4-072B-4CCD-814E-BBD383B2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6D6F4-4C15-4B7F-8747-2C47C91A2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EC218-6AFA-4E92-9D12-92BA53EBB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909DB-BB04-4C36-BB9C-CE953116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17822-1365-40D5-9E10-C09D9034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2A05A-E297-493D-85E0-93A14CE65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25707-7D64-4223-99D2-CC49A447F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773B-B110-47A0-B181-B3636211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6138-074E-4F74-9650-EE9FEEEC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70167-6234-487A-8B38-7E17A75F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4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8E851-8E29-48B7-9017-BCA67D16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3529D-96AA-4F32-91E5-94B1ED3FE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81F19-6F64-49F9-99EF-1F26E971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4545-A388-4A24-9DB0-2DBE3628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8FB44-7F8F-4612-BB98-AB823359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4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31DF-8366-4D75-A45A-F98089BF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A157D-0381-453C-ADA8-9F8B7BF04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8571-06D9-421D-B71E-7005523B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358F6-7AA5-48D0-8F7C-1DF50E1D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04E08-9597-4DA5-8C05-1AA54A41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3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80783-D48D-47E6-8B40-DB0E5C931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933F9-CA4D-4481-8F83-D306074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B4477-F491-4BCD-ACB9-E1BB3ADF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47198-1D2C-4B4A-A8BC-EFA0B3BC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0064A-42DC-4D67-B7B1-EAD2B461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7E116-4C8C-4ED5-9FD7-A0BA49FF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1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F37D-3C77-4E0F-8E46-916DE417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1D130-7E36-4E44-99EB-F0E5979FB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2FC17-0144-41A3-A528-81B443A76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85780-3A62-42C0-8812-A031CFFE1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8A6CE-FA14-4F0D-9E92-A2BEC4558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E212A-62B4-42EF-911E-F8A0A164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943F65-F328-4C4C-BD9E-8746D48FB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EC58D-782C-45BE-9F88-8EAC2E2E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6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64C6-A339-4EDD-9D21-145DDAFC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3D696-4FEB-4AC7-B34B-DF84D19D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A8F65-1661-4785-8115-D4648708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7406-4E8A-46E7-BA50-5A4C2B7E2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1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CB756-9233-44E6-B42C-ABBB6C84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5F242-5017-4E92-A64E-722BB7A8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42A4D-71F3-4917-ADF2-57B14C06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8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DB47-6B56-4D85-B420-11C0206B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90EDF-65EE-45B7-8241-6E01E9DC9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38B0C-B63E-47B7-A549-45530FCA9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EF4EC-782D-47D9-B64C-11947C9A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FA39A-811E-4CFE-8FB9-933C1DD9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7DCBE-2686-45FD-A73A-852CAC86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0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AFE5-0943-4ECC-B669-CC856F92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E611D-0E76-4372-84F6-6BE1FFF77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343D6-A5A7-42A2-8A2D-455003F7B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BC13F-62CF-451D-AB75-AD7A7C63B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399A2-36B9-481D-BCCC-E123B695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0D432-498D-4B47-B5E6-4396A6E5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5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F5ECC-2E54-43D0-931B-B3AFDF7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6FDAD-4597-46BC-BACA-0810DF5E2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839D6-D74D-4F5D-A14F-DCF58D022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FB9B2-F6A1-4352-B5D7-820BFC23C438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356BF-3B92-44C6-AEE1-8ED9426E0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BDC44-172F-46D7-A51B-E3714E5B9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BAE1-8E02-44FC-9146-DA3752336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3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jpeg"/><Relationship Id="rId10" Type="http://schemas.openxmlformats.org/officeDocument/2006/relationships/image" Target="../media/image29.png"/><Relationship Id="rId4" Type="http://schemas.openxmlformats.org/officeDocument/2006/relationships/image" Target="../media/image1.jpe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9CAEE3-2E9E-A042-8D71-0AD437F4B018}"/>
              </a:ext>
            </a:extLst>
          </p:cNvPr>
          <p:cNvCxnSpPr>
            <a:cxnSpLocks/>
          </p:cNvCxnSpPr>
          <p:nvPr/>
        </p:nvCxnSpPr>
        <p:spPr>
          <a:xfrm>
            <a:off x="408960" y="1868434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09">
            <a:extLst>
              <a:ext uri="{FF2B5EF4-FFF2-40B4-BE49-F238E27FC236}">
                <a16:creationId xmlns:a16="http://schemas.microsoft.com/office/drawing/2014/main" id="{83B5B694-8531-884E-B5CC-2828D67E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222" y="5942199"/>
            <a:ext cx="14475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Zohran K. Mamdani</a:t>
            </a:r>
          </a:p>
          <a:p>
            <a:pPr defTabSz="685800">
              <a:buClrTx/>
            </a:pP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Mayor</a:t>
            </a:r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0808DE98-BEB4-2D4F-B2D3-764A4697C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762" y="5931998"/>
            <a:ext cx="295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Mike Flynn</a:t>
            </a:r>
            <a:br>
              <a:rPr lang="en-US" sz="1100" dirty="0">
                <a:latin typeface="Arial"/>
                <a:cs typeface="Arial"/>
              </a:rPr>
            </a:b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NYCDOT Commissioner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323869" y="2028228"/>
            <a:ext cx="11381987" cy="25760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300" dirty="0">
                <a:latin typeface="Arial"/>
                <a:ea typeface="Verdana"/>
                <a:cs typeface="Arial"/>
              </a:rPr>
              <a:t>Inwood 10</a:t>
            </a:r>
            <a:r>
              <a:rPr lang="en-US" sz="3600" b="1" spc="300" baseline="30000" dirty="0">
                <a:latin typeface="Arial"/>
                <a:ea typeface="Verdana"/>
                <a:cs typeface="Arial"/>
              </a:rPr>
              <a:t>th</a:t>
            </a:r>
            <a:r>
              <a:rPr lang="en-US" sz="3600" b="1" spc="300" dirty="0">
                <a:latin typeface="Arial"/>
                <a:ea typeface="Verdana"/>
                <a:cs typeface="Arial"/>
              </a:rPr>
              <a:t> avenue </a:t>
            </a:r>
            <a:endParaRPr lang="en-US" sz="3600" b="1" spc="3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spc="300" dirty="0">
                <a:latin typeface="Arial"/>
                <a:ea typeface="Verdana"/>
                <a:cs typeface="Arial"/>
              </a:rPr>
              <a:t>safety improvements </a:t>
            </a:r>
            <a:endParaRPr lang="en-US" sz="3600" b="1" spc="3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/>
            <a:endParaRPr lang="en-US" sz="4000" b="1" spc="3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spc="600" dirty="0">
                <a:latin typeface="Arial"/>
                <a:ea typeface="Verdana"/>
                <a:cs typeface="Arial"/>
              </a:rPr>
              <a:t>PROJECT ID: hwm10inwd/SEN20008</a:t>
            </a:r>
          </a:p>
          <a:p>
            <a:pPr algn="l"/>
            <a:r>
              <a:rPr lang="en-US" sz="2400" spc="600" dirty="0">
                <a:latin typeface="Arial"/>
                <a:ea typeface="Verdana"/>
                <a:cs typeface="Arial"/>
              </a:rPr>
              <a:t>BOROUGH OF Manhattan</a:t>
            </a:r>
            <a:endParaRPr lang="en-US" sz="2400" dirty="0">
              <a:latin typeface="Arial"/>
              <a:ea typeface="Verdana"/>
              <a:cs typeface="Arial"/>
            </a:endParaRPr>
          </a:p>
          <a:p>
            <a:pPr algn="l"/>
            <a:endParaRPr lang="en-US" sz="4000" b="1" spc="300" dirty="0">
              <a:latin typeface="Arial"/>
              <a:cs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1E0380-AEA0-1E48-9924-2AA576A62037}"/>
              </a:ext>
            </a:extLst>
          </p:cNvPr>
          <p:cNvSpPr txBox="1">
            <a:spLocks/>
          </p:cNvSpPr>
          <p:nvPr/>
        </p:nvSpPr>
        <p:spPr>
          <a:xfrm>
            <a:off x="8807116" y="6319682"/>
            <a:ext cx="3163568" cy="40597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000" b="1" spc="0" dirty="0">
                <a:solidFill>
                  <a:srgbClr val="FF6F24"/>
                </a:solidFill>
                <a:latin typeface="Arial"/>
                <a:cs typeface="Arial"/>
              </a:rPr>
              <a:t>March 2,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4B680-0DB8-5C27-D2AE-2691151DD22E}"/>
              </a:ext>
            </a:extLst>
          </p:cNvPr>
          <p:cNvSpPr txBox="1"/>
          <p:nvPr/>
        </p:nvSpPr>
        <p:spPr>
          <a:xfrm>
            <a:off x="323869" y="4907980"/>
            <a:ext cx="93435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MANHATTAN COMMUNITY BOARD 12 - TRANSPORTATION COMMITTEE MEETING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B08957-6BE0-B20A-4BC8-2AC334338CDF}"/>
              </a:ext>
            </a:extLst>
          </p:cNvPr>
          <p:cNvSpPr/>
          <p:nvPr/>
        </p:nvSpPr>
        <p:spPr>
          <a:xfrm>
            <a:off x="295275" y="5952745"/>
            <a:ext cx="2667382" cy="7223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52D95A-D155-B69C-8E48-01E00E725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04" y="6084149"/>
            <a:ext cx="828175" cy="496905"/>
          </a:xfrm>
          <a:prstGeom prst="rect">
            <a:avLst/>
          </a:prstGeom>
        </p:spPr>
      </p:pic>
      <p:pic>
        <p:nvPicPr>
          <p:cNvPr id="29" name="Picture 28" descr="nyc dep logo - CityLand">
            <a:extLst>
              <a:ext uri="{FF2B5EF4-FFF2-40B4-BE49-F238E27FC236}">
                <a16:creationId xmlns:a16="http://schemas.microsoft.com/office/drawing/2014/main" id="{09532D53-0852-E0D8-67E0-A77EE9AE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36" y="6083508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AE6E3920-6DFD-BC1B-8DE7-73495EA3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9" y="60766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9">
            <a:extLst>
              <a:ext uri="{FF2B5EF4-FFF2-40B4-BE49-F238E27FC236}">
                <a16:creationId xmlns:a16="http://schemas.microsoft.com/office/drawing/2014/main" id="{B98B15BA-7DD7-10C6-229D-1BB17B00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221" y="6369988"/>
            <a:ext cx="2129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Lisa Garcia</a:t>
            </a:r>
          </a:p>
          <a:p>
            <a:pPr defTabSz="685800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NYCDEP Commissioner</a:t>
            </a:r>
          </a:p>
        </p:txBody>
      </p:sp>
      <p:sp>
        <p:nvSpPr>
          <p:cNvPr id="5" name="Rectangle 109">
            <a:extLst>
              <a:ext uri="{FF2B5EF4-FFF2-40B4-BE49-F238E27FC236}">
                <a16:creationId xmlns:a16="http://schemas.microsoft.com/office/drawing/2014/main" id="{C70A532C-3FFB-34F7-1361-24ACB2672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393" y="6373155"/>
            <a:ext cx="295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Eduardo N. del Valle, AIA, LEED AP, DBIA</a:t>
            </a:r>
            <a:br>
              <a:rPr lang="en-US" sz="11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100">
                <a:solidFill>
                  <a:schemeClr val="bg1"/>
                </a:solidFill>
                <a:latin typeface="Arial"/>
                <a:cs typeface="Arial"/>
              </a:rPr>
              <a:t>Acting Commissioner</a:t>
            </a:r>
            <a:endParaRPr lang="en-US" sz="1100" b="0" i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6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11E3-BD8D-C591-FBD5-F5103FF7D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road&#10;&#10;AI-generated content may be incorrect.">
            <a:extLst>
              <a:ext uri="{FF2B5EF4-FFF2-40B4-BE49-F238E27FC236}">
                <a16:creationId xmlns:a16="http://schemas.microsoft.com/office/drawing/2014/main" id="{5E4F2AE1-06BB-A066-9699-91DC16BC4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6" t="-93" r="1782" b="2323"/>
          <a:stretch>
            <a:fillRect/>
          </a:stretch>
        </p:blipFill>
        <p:spPr>
          <a:xfrm>
            <a:off x="2243364" y="1595092"/>
            <a:ext cx="7750389" cy="4980094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5D213F-9385-2A02-58DD-4489011A2745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444F1BA-19DC-DCC9-E2F9-0D8F855DEC3D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D3352A-9838-4E83-55D4-08C5AE4DDF85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11917679" cy="497205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IMPROVEMENTS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8840AF-BD58-A03E-66DA-8D71849D90EF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2E354842-56C2-810D-F54F-18F9DFBE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37E6D-5AE4-AC6F-098E-DB1D16678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0" name="Picture 2" descr="nyc dep logo - CityLand">
            <a:extLst>
              <a:ext uri="{FF2B5EF4-FFF2-40B4-BE49-F238E27FC236}">
                <a16:creationId xmlns:a16="http://schemas.microsoft.com/office/drawing/2014/main" id="{7D07A463-E35A-33DA-D92A-218A26335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16" y="6089279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A7C86D-DD8F-D87F-9D6F-78C889929893}"/>
              </a:ext>
            </a:extLst>
          </p:cNvPr>
          <p:cNvSpPr txBox="1">
            <a:spLocks/>
          </p:cNvSpPr>
          <p:nvPr/>
        </p:nvSpPr>
        <p:spPr>
          <a:xfrm>
            <a:off x="292246" y="1221461"/>
            <a:ext cx="10440740" cy="74597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800" i="1">
                <a:latin typeface="Arial"/>
                <a:cs typeface="Arial"/>
              </a:rPr>
              <a:t>Intersection of Fort George Hill, Fort George Ave., Fairview Ave., Wadsworth Ave., and W. 193rd St.</a:t>
            </a:r>
            <a:endParaRPr lang="en-US" i="1">
              <a:ea typeface="Calibri Light"/>
              <a:cs typeface="Calibri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27489-95CC-CB96-C8DF-955B24485050}"/>
              </a:ext>
            </a:extLst>
          </p:cNvPr>
          <p:cNvSpPr txBox="1"/>
          <p:nvPr/>
        </p:nvSpPr>
        <p:spPr>
          <a:xfrm rot="-3960000">
            <a:off x="5437395" y="5738827"/>
            <a:ext cx="1082145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Audubon Ave.</a:t>
            </a: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F6E41A-A751-0E5E-283F-A6415297CC28}"/>
              </a:ext>
            </a:extLst>
          </p:cNvPr>
          <p:cNvCxnSpPr>
            <a:cxnSpLocks/>
          </p:cNvCxnSpPr>
          <p:nvPr/>
        </p:nvCxnSpPr>
        <p:spPr>
          <a:xfrm flipV="1">
            <a:off x="5493816" y="4582133"/>
            <a:ext cx="102387" cy="1211414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DA0B0D-D7B2-D635-DDAA-44A7FB025F35}"/>
              </a:ext>
            </a:extLst>
          </p:cNvPr>
          <p:cNvSpPr txBox="1"/>
          <p:nvPr/>
        </p:nvSpPr>
        <p:spPr>
          <a:xfrm rot="3120000">
            <a:off x="1974576" y="2336429"/>
            <a:ext cx="1437167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Wadsworth Ave.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FB8B50-71A2-6456-BEAB-4B24B227CDE2}"/>
              </a:ext>
            </a:extLst>
          </p:cNvPr>
          <p:cNvSpPr txBox="1"/>
          <p:nvPr/>
        </p:nvSpPr>
        <p:spPr>
          <a:xfrm rot="-480000">
            <a:off x="1607975" y="3761163"/>
            <a:ext cx="1437167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St. Nicholas Ave.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7D9981-A36D-8DA2-CAA5-0ADA4DEF2D8E}"/>
              </a:ext>
            </a:extLst>
          </p:cNvPr>
          <p:cNvSpPr txBox="1"/>
          <p:nvPr/>
        </p:nvSpPr>
        <p:spPr>
          <a:xfrm rot="4620000">
            <a:off x="3898271" y="5108670"/>
            <a:ext cx="1056166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W. 193rd St.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0BE9-856C-ABDB-7E8F-1D71649E8204}"/>
              </a:ext>
            </a:extLst>
          </p:cNvPr>
          <p:cNvSpPr txBox="1"/>
          <p:nvPr/>
        </p:nvSpPr>
        <p:spPr>
          <a:xfrm rot="20640000">
            <a:off x="7785423" y="2944622"/>
            <a:ext cx="143716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Fort George Hill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5013C0-2795-B928-9975-A26678C94C52}"/>
              </a:ext>
            </a:extLst>
          </p:cNvPr>
          <p:cNvSpPr txBox="1"/>
          <p:nvPr/>
        </p:nvSpPr>
        <p:spPr>
          <a:xfrm rot="-540000">
            <a:off x="8152555" y="4279117"/>
            <a:ext cx="1437167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Fort George Ave.</a:t>
            </a:r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9FCBE9-31C1-CD52-1F1F-6FFCAF9746A4}"/>
              </a:ext>
            </a:extLst>
          </p:cNvPr>
          <p:cNvCxnSpPr>
            <a:cxnSpLocks/>
          </p:cNvCxnSpPr>
          <p:nvPr/>
        </p:nvCxnSpPr>
        <p:spPr>
          <a:xfrm flipV="1">
            <a:off x="2177484" y="3382102"/>
            <a:ext cx="2612825" cy="1913796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3AD05E8-EE84-C62F-D6B0-C64D23C3DA34}"/>
              </a:ext>
            </a:extLst>
          </p:cNvPr>
          <p:cNvSpPr txBox="1"/>
          <p:nvPr/>
        </p:nvSpPr>
        <p:spPr>
          <a:xfrm>
            <a:off x="1325708" y="5197578"/>
            <a:ext cx="1437167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Wayfinding Sign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1CC64-B378-A08C-3180-6500E0598E90}"/>
              </a:ext>
            </a:extLst>
          </p:cNvPr>
          <p:cNvSpPr txBox="1"/>
          <p:nvPr/>
        </p:nvSpPr>
        <p:spPr>
          <a:xfrm>
            <a:off x="462229" y="4418062"/>
            <a:ext cx="1687544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Traffic Signal With APS and Street Lighting</a:t>
            </a:r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1D3BB9-BF00-5D0D-0EC9-F39CFAD04861}"/>
              </a:ext>
            </a:extLst>
          </p:cNvPr>
          <p:cNvCxnSpPr>
            <a:cxnSpLocks/>
          </p:cNvCxnSpPr>
          <p:nvPr/>
        </p:nvCxnSpPr>
        <p:spPr>
          <a:xfrm flipV="1">
            <a:off x="2063620" y="3548515"/>
            <a:ext cx="2209929" cy="98538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037FC5-4991-C0BA-C260-9ADBF499A747}"/>
              </a:ext>
            </a:extLst>
          </p:cNvPr>
          <p:cNvCxnSpPr>
            <a:cxnSpLocks/>
          </p:cNvCxnSpPr>
          <p:nvPr/>
        </p:nvCxnSpPr>
        <p:spPr>
          <a:xfrm flipV="1">
            <a:off x="4638653" y="3671135"/>
            <a:ext cx="501998" cy="76641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A9CEDF-988A-E8DF-1893-C135621B540A}"/>
              </a:ext>
            </a:extLst>
          </p:cNvPr>
          <p:cNvSpPr txBox="1"/>
          <p:nvPr/>
        </p:nvSpPr>
        <p:spPr>
          <a:xfrm>
            <a:off x="3585431" y="4435580"/>
            <a:ext cx="1708684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Relocated Bus Shelter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62908-9F95-C6F7-8536-184B8FA33AED}"/>
              </a:ext>
            </a:extLst>
          </p:cNvPr>
          <p:cNvSpPr txBox="1"/>
          <p:nvPr/>
        </p:nvSpPr>
        <p:spPr>
          <a:xfrm>
            <a:off x="6966259" y="5670545"/>
            <a:ext cx="1437167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Tree Plantings</a:t>
            </a:r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5C5466-6872-57DA-C98F-5698C074BB0B}"/>
              </a:ext>
            </a:extLst>
          </p:cNvPr>
          <p:cNvCxnSpPr>
            <a:cxnSpLocks/>
          </p:cNvCxnSpPr>
          <p:nvPr/>
        </p:nvCxnSpPr>
        <p:spPr>
          <a:xfrm flipH="1" flipV="1">
            <a:off x="6542034" y="4862308"/>
            <a:ext cx="575311" cy="845245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3DC2B6-16EB-D7D8-92FC-0886BC226C06}"/>
              </a:ext>
            </a:extLst>
          </p:cNvPr>
          <p:cNvCxnSpPr>
            <a:cxnSpLocks/>
          </p:cNvCxnSpPr>
          <p:nvPr/>
        </p:nvCxnSpPr>
        <p:spPr>
          <a:xfrm flipV="1">
            <a:off x="5497001" y="4871067"/>
            <a:ext cx="388136" cy="106421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B1B562E-7E5A-709E-DEAE-89D01C22ACC1}"/>
              </a:ext>
            </a:extLst>
          </p:cNvPr>
          <p:cNvSpPr txBox="1"/>
          <p:nvPr/>
        </p:nvSpPr>
        <p:spPr>
          <a:xfrm>
            <a:off x="6364101" y="2140820"/>
            <a:ext cx="2065599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Sidewalk Extension</a:t>
            </a:r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34B18B3-CB75-8429-11DE-7122CFA6C79C}"/>
              </a:ext>
            </a:extLst>
          </p:cNvPr>
          <p:cNvCxnSpPr>
            <a:cxnSpLocks/>
          </p:cNvCxnSpPr>
          <p:nvPr/>
        </p:nvCxnSpPr>
        <p:spPr>
          <a:xfrm flipH="1">
            <a:off x="5666169" y="2309208"/>
            <a:ext cx="1319795" cy="210641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878AA56-ED48-FC0E-9737-27536BDA26E4}"/>
              </a:ext>
            </a:extLst>
          </p:cNvPr>
          <p:cNvCxnSpPr>
            <a:cxnSpLocks/>
          </p:cNvCxnSpPr>
          <p:nvPr/>
        </p:nvCxnSpPr>
        <p:spPr>
          <a:xfrm flipH="1">
            <a:off x="6130376" y="2729621"/>
            <a:ext cx="1039518" cy="1633445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A68E65A-AD50-A11D-D934-613B1157E11C}"/>
              </a:ext>
            </a:extLst>
          </p:cNvPr>
          <p:cNvSpPr txBox="1"/>
          <p:nvPr/>
        </p:nvSpPr>
        <p:spPr>
          <a:xfrm>
            <a:off x="6931225" y="2569992"/>
            <a:ext cx="1325033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Median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1242D6-C82B-6D36-F24C-93D20F4444AC}"/>
              </a:ext>
            </a:extLst>
          </p:cNvPr>
          <p:cNvSpPr txBox="1"/>
          <p:nvPr/>
        </p:nvSpPr>
        <p:spPr>
          <a:xfrm>
            <a:off x="5666169" y="1597785"/>
            <a:ext cx="1546083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Protected Bike Lane</a:t>
            </a:r>
            <a:endParaRPr lang="en-US">
              <a:ea typeface="Calibri"/>
              <a:cs typeface="Calibri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25D710F-8D98-389E-248A-79FF87E2C19D}"/>
              </a:ext>
            </a:extLst>
          </p:cNvPr>
          <p:cNvCxnSpPr>
            <a:cxnSpLocks/>
          </p:cNvCxnSpPr>
          <p:nvPr/>
        </p:nvCxnSpPr>
        <p:spPr>
          <a:xfrm flipH="1">
            <a:off x="5543548" y="1836243"/>
            <a:ext cx="295036" cy="1878685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BD2C3D8-5267-5DA5-56AE-0AB1FF31CFE9}"/>
              </a:ext>
            </a:extLst>
          </p:cNvPr>
          <p:cNvCxnSpPr>
            <a:cxnSpLocks/>
          </p:cNvCxnSpPr>
          <p:nvPr/>
        </p:nvCxnSpPr>
        <p:spPr>
          <a:xfrm>
            <a:off x="4787550" y="2169070"/>
            <a:ext cx="633378" cy="89772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2EB1F5-90C0-9505-25C1-92943F07834F}"/>
              </a:ext>
            </a:extLst>
          </p:cNvPr>
          <p:cNvSpPr txBox="1"/>
          <p:nvPr/>
        </p:nvSpPr>
        <p:spPr>
          <a:xfrm>
            <a:off x="4058395" y="1913094"/>
            <a:ext cx="1586063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NYCDOT City Racks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70BD0B-EFE3-E714-B194-4E8BA406E064}"/>
              </a:ext>
            </a:extLst>
          </p:cNvPr>
          <p:cNvSpPr txBox="1"/>
          <p:nvPr/>
        </p:nvSpPr>
        <p:spPr>
          <a:xfrm>
            <a:off x="1157000" y="1693400"/>
            <a:ext cx="2082851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Sidewalk Extension</a:t>
            </a:r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63CB2A8-48DF-4307-5B02-4CBC4D7305A8}"/>
              </a:ext>
            </a:extLst>
          </p:cNvPr>
          <p:cNvCxnSpPr>
            <a:cxnSpLocks/>
          </p:cNvCxnSpPr>
          <p:nvPr/>
        </p:nvCxnSpPr>
        <p:spPr>
          <a:xfrm>
            <a:off x="3014294" y="1993533"/>
            <a:ext cx="677537" cy="132360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BF391F7-69AC-E47B-EB2D-9D2B70D8329B}"/>
              </a:ext>
            </a:extLst>
          </p:cNvPr>
          <p:cNvCxnSpPr>
            <a:cxnSpLocks/>
          </p:cNvCxnSpPr>
          <p:nvPr/>
        </p:nvCxnSpPr>
        <p:spPr>
          <a:xfrm>
            <a:off x="3002980" y="1955578"/>
            <a:ext cx="1555953" cy="144403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3814570-E516-574C-D26D-F6E3553D2EAA}"/>
              </a:ext>
            </a:extLst>
          </p:cNvPr>
          <p:cNvSpPr txBox="1"/>
          <p:nvPr/>
        </p:nvSpPr>
        <p:spPr>
          <a:xfrm>
            <a:off x="9157799" y="1604251"/>
            <a:ext cx="829078" cy="400110"/>
          </a:xfrm>
          <a:prstGeom prst="rect">
            <a:avLst/>
          </a:prstGeom>
          <a:solidFill>
            <a:srgbClr val="FF745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Site 1</a:t>
            </a:r>
            <a:endParaRPr lang="en-US" sz="2000" b="1">
              <a:ea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0FF747-996F-A837-2471-5809226F6CDD}"/>
              </a:ext>
            </a:extLst>
          </p:cNvPr>
          <p:cNvSpPr txBox="1"/>
          <p:nvPr/>
        </p:nvSpPr>
        <p:spPr>
          <a:xfrm>
            <a:off x="4207294" y="5800331"/>
            <a:ext cx="1437167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NYCDOT City Bench</a:t>
            </a:r>
            <a:endParaRPr lang="en-US" sz="12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3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3A09C-1CAA-A470-CDED-E373C86F7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124A7-6803-8A40-8FED-DA46AE60B9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5" r="96" b="2162"/>
          <a:stretch>
            <a:fillRect/>
          </a:stretch>
        </p:blipFill>
        <p:spPr>
          <a:xfrm>
            <a:off x="1173655" y="1880913"/>
            <a:ext cx="9152768" cy="47024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366139E-39AA-2603-2EB4-737EE302CAAC}"/>
              </a:ext>
            </a:extLst>
          </p:cNvPr>
          <p:cNvSpPr/>
          <p:nvPr/>
        </p:nvSpPr>
        <p:spPr>
          <a:xfrm>
            <a:off x="164592" y="5952744"/>
            <a:ext cx="3285015" cy="7459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EC484F-76D4-56A6-9A4C-9A84A159856C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991FB14-FAC2-EC58-430F-CBA9AFF91A6E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F5EE58-53E5-CDB5-4081-1D57D62BF7A6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11917679" cy="497205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IMPROVEMENTS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0703EA-ADAB-7FC2-8F37-1ACA4D40FA60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75D7A52B-EC9E-AD25-9660-57B0261D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DD0044-71AD-CB55-2C13-779C65698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0" name="Picture 2" descr="nyc dep logo - CityLand">
            <a:extLst>
              <a:ext uri="{FF2B5EF4-FFF2-40B4-BE49-F238E27FC236}">
                <a16:creationId xmlns:a16="http://schemas.microsoft.com/office/drawing/2014/main" id="{A1B82CAD-C276-B587-E388-454801D1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16" y="6089279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8A1C0A5-9F13-57A9-42E4-79089FAB4F5E}"/>
              </a:ext>
            </a:extLst>
          </p:cNvPr>
          <p:cNvSpPr txBox="1">
            <a:spLocks/>
          </p:cNvSpPr>
          <p:nvPr/>
        </p:nvSpPr>
        <p:spPr>
          <a:xfrm>
            <a:off x="292246" y="1221461"/>
            <a:ext cx="10440740" cy="74597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800" i="1">
                <a:latin typeface="Arial"/>
                <a:cs typeface="Arial"/>
              </a:rPr>
              <a:t>Fort George Ave. between W. 193rd St. and Amsterdam Ave.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6DA6FA-4A3D-D2D6-24F0-802787E87553}"/>
              </a:ext>
            </a:extLst>
          </p:cNvPr>
          <p:cNvSpPr txBox="1"/>
          <p:nvPr/>
        </p:nvSpPr>
        <p:spPr>
          <a:xfrm>
            <a:off x="5400329" y="4112170"/>
            <a:ext cx="1562100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Traffic Signal With APS and Street Lighting</a:t>
            </a:r>
            <a:endParaRPr lang="en-US" b="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4C89CA-884D-C432-9408-676B9AF2FF89}"/>
              </a:ext>
            </a:extLst>
          </p:cNvPr>
          <p:cNvCxnSpPr>
            <a:cxnSpLocks/>
          </p:cNvCxnSpPr>
          <p:nvPr/>
        </p:nvCxnSpPr>
        <p:spPr>
          <a:xfrm flipV="1">
            <a:off x="4025554" y="2909135"/>
            <a:ext cx="423171" cy="416075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0541052-61FE-5CA3-EF1C-BB3870086469}"/>
              </a:ext>
            </a:extLst>
          </p:cNvPr>
          <p:cNvSpPr txBox="1"/>
          <p:nvPr/>
        </p:nvSpPr>
        <p:spPr>
          <a:xfrm rot="-3600000">
            <a:off x="2149018" y="3831233"/>
            <a:ext cx="1437167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Fort George Ave.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40EF7C-17E5-AF83-7CA2-E22DA27B2727}"/>
              </a:ext>
            </a:extLst>
          </p:cNvPr>
          <p:cNvSpPr txBox="1"/>
          <p:nvPr/>
        </p:nvSpPr>
        <p:spPr>
          <a:xfrm>
            <a:off x="3577194" y="3268015"/>
            <a:ext cx="1186321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Pavement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98C82A-3C5A-30A9-A8C9-73C1DF61D821}"/>
              </a:ext>
            </a:extLst>
          </p:cNvPr>
          <p:cNvCxnSpPr>
            <a:cxnSpLocks/>
          </p:cNvCxnSpPr>
          <p:nvPr/>
        </p:nvCxnSpPr>
        <p:spPr>
          <a:xfrm flipH="1" flipV="1">
            <a:off x="6069069" y="2182169"/>
            <a:ext cx="619104" cy="1940074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1B0881-522A-4131-A975-0F2F55376600}"/>
              </a:ext>
            </a:extLst>
          </p:cNvPr>
          <p:cNvCxnSpPr>
            <a:cxnSpLocks/>
          </p:cNvCxnSpPr>
          <p:nvPr/>
        </p:nvCxnSpPr>
        <p:spPr>
          <a:xfrm flipH="1" flipV="1">
            <a:off x="4448724" y="2050790"/>
            <a:ext cx="1100828" cy="2053937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6DCCDA-52CB-B7F0-A3B4-85832B2B999D}"/>
              </a:ext>
            </a:extLst>
          </p:cNvPr>
          <p:cNvCxnSpPr>
            <a:cxnSpLocks/>
          </p:cNvCxnSpPr>
          <p:nvPr/>
        </p:nvCxnSpPr>
        <p:spPr>
          <a:xfrm>
            <a:off x="3736518" y="1906313"/>
            <a:ext cx="230482" cy="258339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7EC7CDD-49E5-D6F0-9367-0D05D10EB2FD}"/>
              </a:ext>
            </a:extLst>
          </p:cNvPr>
          <p:cNvSpPr txBox="1"/>
          <p:nvPr/>
        </p:nvSpPr>
        <p:spPr>
          <a:xfrm>
            <a:off x="2990850" y="1711646"/>
            <a:ext cx="1488714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Bike Lane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F49DD3-645D-2FB6-609C-723C57A235ED}"/>
              </a:ext>
            </a:extLst>
          </p:cNvPr>
          <p:cNvSpPr txBox="1"/>
          <p:nvPr/>
        </p:nvSpPr>
        <p:spPr>
          <a:xfrm>
            <a:off x="7010054" y="1431371"/>
            <a:ext cx="1498477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Tree Plantings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E9E03A-6171-9CB5-CD9C-0CB6E3DC0104}"/>
              </a:ext>
            </a:extLst>
          </p:cNvPr>
          <p:cNvCxnSpPr>
            <a:cxnSpLocks/>
          </p:cNvCxnSpPr>
          <p:nvPr/>
        </p:nvCxnSpPr>
        <p:spPr>
          <a:xfrm flipH="1">
            <a:off x="5753758" y="1617278"/>
            <a:ext cx="1328553" cy="45102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EA1B55-B577-9342-F942-9F9BF217C88A}"/>
              </a:ext>
            </a:extLst>
          </p:cNvPr>
          <p:cNvSpPr txBox="1"/>
          <p:nvPr/>
        </p:nvSpPr>
        <p:spPr>
          <a:xfrm>
            <a:off x="9492072" y="1885183"/>
            <a:ext cx="829078" cy="400110"/>
          </a:xfrm>
          <a:prstGeom prst="rect">
            <a:avLst/>
          </a:prstGeom>
          <a:solidFill>
            <a:srgbClr val="FF745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Site 1</a:t>
            </a:r>
            <a:endParaRPr lang="en-US" sz="2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3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349C4-3A96-1B65-62BA-7332E1C9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road intersection&#10;&#10;AI-generated content may be incorrect.">
            <a:extLst>
              <a:ext uri="{FF2B5EF4-FFF2-40B4-BE49-F238E27FC236}">
                <a16:creationId xmlns:a16="http://schemas.microsoft.com/office/drawing/2014/main" id="{A843D3C2-8499-AEFA-1EA4-454B83849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41" t="22861" r="10615" b="21200"/>
          <a:stretch>
            <a:fillRect/>
          </a:stretch>
        </p:blipFill>
        <p:spPr>
          <a:xfrm>
            <a:off x="1031016" y="1637862"/>
            <a:ext cx="8965792" cy="49836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58C538-7928-004F-1486-53E0B64B7EA6}"/>
              </a:ext>
            </a:extLst>
          </p:cNvPr>
          <p:cNvSpPr/>
          <p:nvPr/>
        </p:nvSpPr>
        <p:spPr>
          <a:xfrm>
            <a:off x="164592" y="5952744"/>
            <a:ext cx="3285015" cy="7459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B88A470-56C8-2EFF-0BFE-0C056A10A399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E3345AC-FD45-FF22-76DD-846EA2A802DF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3F0B44-99EE-19BC-E802-4D7822041108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11917679" cy="497205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improvements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D8812E-BCE0-53CF-B29F-620C728FCCFC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71FB3392-0ED9-062A-FE4E-2CBEEE7C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5EF7C-0F69-39DC-2717-C407FE9F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0" name="Picture 2" descr="nyc dep logo - CityLand">
            <a:extLst>
              <a:ext uri="{FF2B5EF4-FFF2-40B4-BE49-F238E27FC236}">
                <a16:creationId xmlns:a16="http://schemas.microsoft.com/office/drawing/2014/main" id="{3E22633B-1836-D578-E89F-DFB7014E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16" y="6089279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093F691-CBCE-AB90-9B0C-5D909FED452D}"/>
              </a:ext>
            </a:extLst>
          </p:cNvPr>
          <p:cNvSpPr txBox="1">
            <a:spLocks/>
          </p:cNvSpPr>
          <p:nvPr/>
        </p:nvSpPr>
        <p:spPr>
          <a:xfrm>
            <a:off x="292246" y="1248448"/>
            <a:ext cx="10440740" cy="343081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800" i="1">
                <a:latin typeface="Arial"/>
                <a:cs typeface="Arial"/>
              </a:rPr>
              <a:t>Harlem River Drive Gateway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2A2B3-CFE9-8315-89CA-8AD8AAF8E2D3}"/>
              </a:ext>
            </a:extLst>
          </p:cNvPr>
          <p:cNvSpPr txBox="1"/>
          <p:nvPr/>
        </p:nvSpPr>
        <p:spPr>
          <a:xfrm rot="4080000">
            <a:off x="3589537" y="2172297"/>
            <a:ext cx="999237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Dyckman St.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E65D0-B431-4972-5AC6-FB3C29FBE09E}"/>
              </a:ext>
            </a:extLst>
          </p:cNvPr>
          <p:cNvSpPr txBox="1"/>
          <p:nvPr/>
        </p:nvSpPr>
        <p:spPr>
          <a:xfrm rot="17640000">
            <a:off x="5267335" y="2305369"/>
            <a:ext cx="899232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10th Ave.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DFBB7-36A8-7F97-75AE-379BDFB9D103}"/>
              </a:ext>
            </a:extLst>
          </p:cNvPr>
          <p:cNvSpPr txBox="1"/>
          <p:nvPr/>
        </p:nvSpPr>
        <p:spPr>
          <a:xfrm rot="5220000">
            <a:off x="4333747" y="5653712"/>
            <a:ext cx="1437167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Harlem River Dr.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A84DA6-DAD5-9D13-E25E-58F00F5D1255}"/>
              </a:ext>
            </a:extLst>
          </p:cNvPr>
          <p:cNvSpPr txBox="1"/>
          <p:nvPr/>
        </p:nvSpPr>
        <p:spPr>
          <a:xfrm>
            <a:off x="6213019" y="5074959"/>
            <a:ext cx="570064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PS 5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3C7B60-A97E-4D4A-97C6-6E96F7F505A3}"/>
              </a:ext>
            </a:extLst>
          </p:cNvPr>
          <p:cNvSpPr txBox="1"/>
          <p:nvPr/>
        </p:nvSpPr>
        <p:spPr>
          <a:xfrm>
            <a:off x="6747295" y="2902820"/>
            <a:ext cx="951934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Wayfinding Sign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413ED3-491D-A1BE-E48F-DB3817EABB43}"/>
              </a:ext>
            </a:extLst>
          </p:cNvPr>
          <p:cNvCxnSpPr>
            <a:cxnSpLocks/>
          </p:cNvCxnSpPr>
          <p:nvPr/>
        </p:nvCxnSpPr>
        <p:spPr>
          <a:xfrm flipH="1">
            <a:off x="5385896" y="3272658"/>
            <a:ext cx="1836552" cy="521096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BAF645-1034-9960-6308-2FC13D9A6A0E}"/>
              </a:ext>
            </a:extLst>
          </p:cNvPr>
          <p:cNvSpPr txBox="1"/>
          <p:nvPr/>
        </p:nvSpPr>
        <p:spPr>
          <a:xfrm>
            <a:off x="6747297" y="2394820"/>
            <a:ext cx="1196554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Pavement</a:t>
            </a:r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3471F3-0734-A216-EA27-0613816273B8}"/>
              </a:ext>
            </a:extLst>
          </p:cNvPr>
          <p:cNvCxnSpPr>
            <a:cxnSpLocks/>
          </p:cNvCxnSpPr>
          <p:nvPr/>
        </p:nvCxnSpPr>
        <p:spPr>
          <a:xfrm flipH="1">
            <a:off x="5788791" y="2571967"/>
            <a:ext cx="951934" cy="49482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73A967-875B-C32A-E793-B7C00292249F}"/>
              </a:ext>
            </a:extLst>
          </p:cNvPr>
          <p:cNvSpPr txBox="1"/>
          <p:nvPr/>
        </p:nvSpPr>
        <p:spPr>
          <a:xfrm>
            <a:off x="9175762" y="1647648"/>
            <a:ext cx="829078" cy="400110"/>
          </a:xfrm>
          <a:prstGeom prst="rect">
            <a:avLst/>
          </a:prstGeom>
          <a:solidFill>
            <a:srgbClr val="FF745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Site 2</a:t>
            </a:r>
            <a:endParaRPr lang="en-US" sz="2000" b="1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813F7A-0C02-B71C-8D20-81A20EEFE8AF}"/>
              </a:ext>
            </a:extLst>
          </p:cNvPr>
          <p:cNvSpPr txBox="1"/>
          <p:nvPr/>
        </p:nvSpPr>
        <p:spPr>
          <a:xfrm>
            <a:off x="1866900" y="3104270"/>
            <a:ext cx="1649218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Traffic Signal With APS and Street Lighting</a:t>
            </a:r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AD5AA8-7BCD-A4D3-6D0C-89A5F2BEE7D8}"/>
              </a:ext>
            </a:extLst>
          </p:cNvPr>
          <p:cNvCxnSpPr>
            <a:cxnSpLocks/>
          </p:cNvCxnSpPr>
          <p:nvPr/>
        </p:nvCxnSpPr>
        <p:spPr>
          <a:xfrm>
            <a:off x="3386172" y="3474104"/>
            <a:ext cx="1474204" cy="389716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5575B8-F618-0E53-F52D-C52EE4B5AEE9}"/>
              </a:ext>
            </a:extLst>
          </p:cNvPr>
          <p:cNvCxnSpPr>
            <a:cxnSpLocks/>
          </p:cNvCxnSpPr>
          <p:nvPr/>
        </p:nvCxnSpPr>
        <p:spPr>
          <a:xfrm flipH="1">
            <a:off x="5517273" y="4157276"/>
            <a:ext cx="969450" cy="60868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211E889-9EBA-B7A1-5C4F-CD707F96821E}"/>
              </a:ext>
            </a:extLst>
          </p:cNvPr>
          <p:cNvSpPr txBox="1"/>
          <p:nvPr/>
        </p:nvSpPr>
        <p:spPr>
          <a:xfrm>
            <a:off x="6213017" y="3901302"/>
            <a:ext cx="1121857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Bike Lane</a:t>
            </a:r>
            <a:endParaRPr lang="en-US" sz="1200" b="1">
              <a:ea typeface="Calibri"/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A99D20-64BC-C730-8237-DFC43B59DEEF}"/>
              </a:ext>
            </a:extLst>
          </p:cNvPr>
          <p:cNvSpPr txBox="1"/>
          <p:nvPr/>
        </p:nvSpPr>
        <p:spPr>
          <a:xfrm>
            <a:off x="2281621" y="2193370"/>
            <a:ext cx="822838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Tree Plantings</a:t>
            </a:r>
            <a:endParaRPr lang="en-US" sz="1200" b="1">
              <a:ea typeface="Calibri"/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A512D4-0E35-FB75-3170-69A5D5626BBE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104459" y="2424203"/>
            <a:ext cx="661089" cy="134582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1B40CD-6628-6E37-2A15-4830EA2014BF}"/>
              </a:ext>
            </a:extLst>
          </p:cNvPr>
          <p:cNvSpPr txBox="1"/>
          <p:nvPr/>
        </p:nvSpPr>
        <p:spPr>
          <a:xfrm>
            <a:off x="1172417" y="5475642"/>
            <a:ext cx="1367099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Highbridge Park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E58BF-1434-F138-37BB-879F140595F5}"/>
              </a:ext>
            </a:extLst>
          </p:cNvPr>
          <p:cNvSpPr txBox="1"/>
          <p:nvPr/>
        </p:nvSpPr>
        <p:spPr>
          <a:xfrm>
            <a:off x="3246032" y="4803440"/>
            <a:ext cx="926980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Wayfinding Sign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6BAD5C-EB7D-0E8A-3E48-963D3141A5AA}"/>
              </a:ext>
            </a:extLst>
          </p:cNvPr>
          <p:cNvCxnSpPr>
            <a:cxnSpLocks/>
          </p:cNvCxnSpPr>
          <p:nvPr/>
        </p:nvCxnSpPr>
        <p:spPr>
          <a:xfrm flipV="1">
            <a:off x="4034309" y="4345542"/>
            <a:ext cx="694687" cy="63504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B84A5C-8AE7-B228-4044-D682EC915AF4}"/>
              </a:ext>
            </a:extLst>
          </p:cNvPr>
          <p:cNvSpPr txBox="1"/>
          <p:nvPr/>
        </p:nvSpPr>
        <p:spPr>
          <a:xfrm>
            <a:off x="1497063" y="4645785"/>
            <a:ext cx="1379670" cy="47918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Relocated Citi-Bike Station</a:t>
            </a:r>
            <a:endParaRPr lang="en-US" sz="1200" b="1">
              <a:ea typeface="Calibri"/>
              <a:cs typeface="Calibri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55DAC4-AA1B-A9AD-15BB-0527E127B57B}"/>
              </a:ext>
            </a:extLst>
          </p:cNvPr>
          <p:cNvCxnSpPr>
            <a:cxnSpLocks/>
          </p:cNvCxnSpPr>
          <p:nvPr/>
        </p:nvCxnSpPr>
        <p:spPr>
          <a:xfrm flipV="1">
            <a:off x="2808101" y="4144094"/>
            <a:ext cx="1850823" cy="72262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665446-5969-EE41-AC7E-652E77BC00D0}"/>
              </a:ext>
            </a:extLst>
          </p:cNvPr>
          <p:cNvSpPr txBox="1"/>
          <p:nvPr/>
        </p:nvSpPr>
        <p:spPr>
          <a:xfrm>
            <a:off x="1325709" y="4321718"/>
            <a:ext cx="1778753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Planting Areas</a:t>
            </a:r>
            <a:endParaRPr lang="en-US" sz="1200" b="1">
              <a:ea typeface="Calibri"/>
              <a:cs typeface="Calibri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B51C19-BA0A-0C49-A484-1AC6E9A7EDFB}"/>
              </a:ext>
            </a:extLst>
          </p:cNvPr>
          <p:cNvCxnSpPr>
            <a:cxnSpLocks/>
          </p:cNvCxnSpPr>
          <p:nvPr/>
        </p:nvCxnSpPr>
        <p:spPr>
          <a:xfrm flipV="1">
            <a:off x="3062101" y="4100298"/>
            <a:ext cx="1334065" cy="363527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E15E0-5024-4036-EF1A-29D4938BA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6170AB-2768-2BC1-4BB1-2ECAC177E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78" y="1636260"/>
            <a:ext cx="7719183" cy="50326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8AED32-7F31-8830-799A-CA927FE292CE}"/>
              </a:ext>
            </a:extLst>
          </p:cNvPr>
          <p:cNvSpPr/>
          <p:nvPr/>
        </p:nvSpPr>
        <p:spPr>
          <a:xfrm>
            <a:off x="164592" y="5952744"/>
            <a:ext cx="3285015" cy="7459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DE34623-3FEC-04BA-83CA-DFD402583763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0CBBFC-95BA-CAFA-61AF-1206539370AB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11917679" cy="497205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improvements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044484-AD85-4F23-9403-A96467FA5730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5E0EFCF1-E4C4-36AA-A7F2-0B09C50A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9BDC5-D226-3461-3E4C-DD549AB57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0" name="Picture 2" descr="nyc dep logo - CityLand">
            <a:extLst>
              <a:ext uri="{FF2B5EF4-FFF2-40B4-BE49-F238E27FC236}">
                <a16:creationId xmlns:a16="http://schemas.microsoft.com/office/drawing/2014/main" id="{45279436-49D1-6E6B-99F3-0475DB9BF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16" y="6089279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4DC74E-DDF2-8221-62A8-BC2C8583BD1F}"/>
              </a:ext>
            </a:extLst>
          </p:cNvPr>
          <p:cNvSpPr txBox="1">
            <a:spLocks/>
          </p:cNvSpPr>
          <p:nvPr/>
        </p:nvSpPr>
        <p:spPr>
          <a:xfrm>
            <a:off x="292246" y="1248448"/>
            <a:ext cx="10440740" cy="36935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800" i="1">
                <a:latin typeface="Arial"/>
                <a:cs typeface="Arial"/>
              </a:rPr>
              <a:t>Harlem River Drive Gateway, Cont.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23C16A-EB95-B2DD-7466-7AC184E84F3C}"/>
              </a:ext>
            </a:extLst>
          </p:cNvPr>
          <p:cNvSpPr txBox="1"/>
          <p:nvPr/>
        </p:nvSpPr>
        <p:spPr>
          <a:xfrm>
            <a:off x="4365429" y="6288102"/>
            <a:ext cx="4135778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northwest from proposed bike lane towards the intersection of 10th Ave., Harlem River Dr., and Dyckman St.</a:t>
            </a:r>
            <a:endParaRPr lang="en-US" sz="1000" b="1">
              <a:ea typeface="Calibri"/>
              <a:cs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761F80-351B-C196-4E5F-64C54D9EFF3C}"/>
              </a:ext>
            </a:extLst>
          </p:cNvPr>
          <p:cNvSpPr txBox="1"/>
          <p:nvPr/>
        </p:nvSpPr>
        <p:spPr>
          <a:xfrm>
            <a:off x="2642014" y="5635360"/>
            <a:ext cx="1267243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Harlem River Dr.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22EAFE-3547-0706-1EFA-84C53634FC33}"/>
              </a:ext>
            </a:extLst>
          </p:cNvPr>
          <p:cNvSpPr txBox="1"/>
          <p:nvPr/>
        </p:nvSpPr>
        <p:spPr>
          <a:xfrm>
            <a:off x="3451164" y="4886635"/>
            <a:ext cx="100584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Dyckman St.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85D64D-2E40-4CD6-D16B-C6AC2DD866C2}"/>
              </a:ext>
            </a:extLst>
          </p:cNvPr>
          <p:cNvCxnSpPr>
            <a:cxnSpLocks/>
          </p:cNvCxnSpPr>
          <p:nvPr/>
        </p:nvCxnSpPr>
        <p:spPr>
          <a:xfrm flipH="1">
            <a:off x="2665332" y="3582150"/>
            <a:ext cx="1434086" cy="1590637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D1C1924-B004-C5D1-7A2C-D8D12F1AD6DF}"/>
              </a:ext>
            </a:extLst>
          </p:cNvPr>
          <p:cNvSpPr txBox="1"/>
          <p:nvPr/>
        </p:nvSpPr>
        <p:spPr>
          <a:xfrm>
            <a:off x="3524864" y="3120485"/>
            <a:ext cx="1372156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Plantings and Curb Extension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F89D98-D2A2-31D4-913F-61873D89272B}"/>
              </a:ext>
            </a:extLst>
          </p:cNvPr>
          <p:cNvCxnSpPr>
            <a:cxnSpLocks/>
          </p:cNvCxnSpPr>
          <p:nvPr/>
        </p:nvCxnSpPr>
        <p:spPr>
          <a:xfrm flipH="1">
            <a:off x="4508482" y="3714945"/>
            <a:ext cx="1022002" cy="135316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C64A849-D703-6BE4-8B28-934C5A8D14AB}"/>
              </a:ext>
            </a:extLst>
          </p:cNvPr>
          <p:cNvSpPr txBox="1"/>
          <p:nvPr/>
        </p:nvSpPr>
        <p:spPr>
          <a:xfrm>
            <a:off x="5022167" y="3457886"/>
            <a:ext cx="1347264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Existing Bike Lane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0E2FA4-4787-A505-3608-DA520AB44D67}"/>
              </a:ext>
            </a:extLst>
          </p:cNvPr>
          <p:cNvSpPr txBox="1"/>
          <p:nvPr/>
        </p:nvSpPr>
        <p:spPr>
          <a:xfrm>
            <a:off x="5147196" y="4384600"/>
            <a:ext cx="1295398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Bike Path at Pedestrian Grade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357B14B-DE1D-4EC5-8F91-6D095DF2A587}"/>
              </a:ext>
            </a:extLst>
          </p:cNvPr>
          <p:cNvCxnSpPr>
            <a:cxnSpLocks/>
          </p:cNvCxnSpPr>
          <p:nvPr/>
        </p:nvCxnSpPr>
        <p:spPr>
          <a:xfrm>
            <a:off x="6399139" y="4805416"/>
            <a:ext cx="1002473" cy="829944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54451F4-3B01-20C9-E7A9-1358C457FFC8}"/>
              </a:ext>
            </a:extLst>
          </p:cNvPr>
          <p:cNvSpPr txBox="1"/>
          <p:nvPr/>
        </p:nvSpPr>
        <p:spPr>
          <a:xfrm>
            <a:off x="7395187" y="3116160"/>
            <a:ext cx="121742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Ellen Lurie PS 5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61E382-1D9E-A340-37C3-098898D71620}"/>
              </a:ext>
            </a:extLst>
          </p:cNvPr>
          <p:cNvSpPr txBox="1"/>
          <p:nvPr/>
        </p:nvSpPr>
        <p:spPr>
          <a:xfrm>
            <a:off x="9333783" y="1636103"/>
            <a:ext cx="829078" cy="400110"/>
          </a:xfrm>
          <a:prstGeom prst="rect">
            <a:avLst/>
          </a:prstGeom>
          <a:solidFill>
            <a:srgbClr val="FF745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Site 2</a:t>
            </a:r>
            <a:endParaRPr lang="en-US" sz="2000" b="1">
              <a:ea typeface="Calibri"/>
              <a:cs typeface="Calibri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77EC5F1-08A4-8338-0B4B-F4F6496C92B2}"/>
              </a:ext>
            </a:extLst>
          </p:cNvPr>
          <p:cNvCxnSpPr>
            <a:cxnSpLocks/>
          </p:cNvCxnSpPr>
          <p:nvPr/>
        </p:nvCxnSpPr>
        <p:spPr>
          <a:xfrm flipV="1">
            <a:off x="8501207" y="3268235"/>
            <a:ext cx="1377860" cy="13180"/>
          </a:xfrm>
          <a:prstGeom prst="straightConnector1">
            <a:avLst/>
          </a:prstGeom>
          <a:ln>
            <a:solidFill>
              <a:srgbClr val="FFFFFF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CE4F1F-A112-B10D-18E0-D30DE84BFAA0}"/>
              </a:ext>
            </a:extLst>
          </p:cNvPr>
          <p:cNvSpPr txBox="1"/>
          <p:nvPr/>
        </p:nvSpPr>
        <p:spPr>
          <a:xfrm>
            <a:off x="9139062" y="4808199"/>
            <a:ext cx="740005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10</a:t>
            </a:r>
            <a:r>
              <a:rPr lang="en-US" sz="1200" b="1" baseline="30000"/>
              <a:t>th</a:t>
            </a:r>
            <a:r>
              <a:rPr lang="en-US" sz="1200" b="1"/>
              <a:t> Ave.</a:t>
            </a:r>
          </a:p>
        </p:txBody>
      </p:sp>
    </p:spTree>
    <p:extLst>
      <p:ext uri="{BB962C8B-B14F-4D97-AF65-F5344CB8AC3E}">
        <p14:creationId xmlns:p14="http://schemas.microsoft.com/office/powerpoint/2010/main" val="23794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BC61-78D5-509F-39AB-3BDD36C7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crosswalk&#10;&#10;AI-generated content may be incorrect.">
            <a:extLst>
              <a:ext uri="{FF2B5EF4-FFF2-40B4-BE49-F238E27FC236}">
                <a16:creationId xmlns:a16="http://schemas.microsoft.com/office/drawing/2014/main" id="{E3FE164E-1BF1-8649-4CBE-11949E137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389"/>
            <a:ext cx="11725275" cy="5177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10A0BF-242F-A383-254D-4B234E39C935}"/>
              </a:ext>
            </a:extLst>
          </p:cNvPr>
          <p:cNvSpPr/>
          <p:nvPr/>
        </p:nvSpPr>
        <p:spPr>
          <a:xfrm>
            <a:off x="164592" y="5952744"/>
            <a:ext cx="3285015" cy="7459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B492B-5CE5-4E66-630E-20A941C5FBF2}"/>
              </a:ext>
            </a:extLst>
          </p:cNvPr>
          <p:cNvSpPr/>
          <p:nvPr/>
        </p:nvSpPr>
        <p:spPr>
          <a:xfrm>
            <a:off x="233236" y="6048218"/>
            <a:ext cx="3285015" cy="7459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67C8A6-99D7-B790-8B93-7500D0AC8C5F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878E77B-87E7-52F1-3820-50F793508CAF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A207F7-148D-2596-DE07-6DC12C873012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9831704" cy="506730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Improvements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55F922-B2BE-6B61-ED59-A32DC2022BF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8" name="Picture 16">
            <a:extLst>
              <a:ext uri="{FF2B5EF4-FFF2-40B4-BE49-F238E27FC236}">
                <a16:creationId xmlns:a16="http://schemas.microsoft.com/office/drawing/2014/main" id="{73E8E858-ED60-7697-FCCF-62952812D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BE85C-17C5-B7AF-48C9-89521B6B4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0" name="Picture 2" descr="nyc dep logo - CityLand">
            <a:extLst>
              <a:ext uri="{FF2B5EF4-FFF2-40B4-BE49-F238E27FC236}">
                <a16:creationId xmlns:a16="http://schemas.microsoft.com/office/drawing/2014/main" id="{1359D91D-C929-DEE1-10BD-59E4EEC63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43" y="6089279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D817434-1809-92FB-3CEC-ABADFC38790B}"/>
              </a:ext>
            </a:extLst>
          </p:cNvPr>
          <p:cNvSpPr txBox="1">
            <a:spLocks/>
          </p:cNvSpPr>
          <p:nvPr/>
        </p:nvSpPr>
        <p:spPr>
          <a:xfrm>
            <a:off x="292246" y="1151392"/>
            <a:ext cx="10440740" cy="74597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800" i="1">
                <a:latin typeface="Arial"/>
                <a:cs typeface="Arial"/>
              </a:rPr>
              <a:t>Dyckman Rest Intersection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55012-D73B-8371-B071-CCE24A4E24EF}"/>
              </a:ext>
            </a:extLst>
          </p:cNvPr>
          <p:cNvSpPr txBox="1"/>
          <p:nvPr/>
        </p:nvSpPr>
        <p:spPr>
          <a:xfrm>
            <a:off x="10477044" y="1045251"/>
            <a:ext cx="829078" cy="400110"/>
          </a:xfrm>
          <a:prstGeom prst="rect">
            <a:avLst/>
          </a:prstGeom>
          <a:solidFill>
            <a:srgbClr val="FF745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Site 3</a:t>
            </a:r>
            <a:endParaRPr lang="en-US" sz="2000" b="1"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9385E3-1340-6504-A9ED-C6625F5D914D}"/>
              </a:ext>
            </a:extLst>
          </p:cNvPr>
          <p:cNvSpPr txBox="1"/>
          <p:nvPr/>
        </p:nvSpPr>
        <p:spPr>
          <a:xfrm>
            <a:off x="1014412" y="3629786"/>
            <a:ext cx="1144120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Pavement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5085DB-22C2-24A3-12F0-4A2325CA5186}"/>
              </a:ext>
            </a:extLst>
          </p:cNvPr>
          <p:cNvSpPr txBox="1"/>
          <p:nvPr/>
        </p:nvSpPr>
        <p:spPr>
          <a:xfrm>
            <a:off x="931571" y="3018326"/>
            <a:ext cx="955443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Nagle Ave.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7646A-74A4-1F3A-2701-51F91C3BF976}"/>
              </a:ext>
            </a:extLst>
          </p:cNvPr>
          <p:cNvSpPr txBox="1"/>
          <p:nvPr/>
        </p:nvSpPr>
        <p:spPr>
          <a:xfrm rot="-5400000">
            <a:off x="2043915" y="1967291"/>
            <a:ext cx="955443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Thayer St.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02F024-1DB6-8DC2-2BF6-6803850B0E72}"/>
              </a:ext>
            </a:extLst>
          </p:cNvPr>
          <p:cNvSpPr txBox="1"/>
          <p:nvPr/>
        </p:nvSpPr>
        <p:spPr>
          <a:xfrm rot="-5400000">
            <a:off x="5411604" y="1989186"/>
            <a:ext cx="999236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Dyckman St.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469738-9ACB-5D44-5554-E9FD721C3927}"/>
              </a:ext>
            </a:extLst>
          </p:cNvPr>
          <p:cNvSpPr txBox="1"/>
          <p:nvPr/>
        </p:nvSpPr>
        <p:spPr>
          <a:xfrm rot="-5400000">
            <a:off x="5385327" y="5948081"/>
            <a:ext cx="999236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Dyckman St.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644FE2-1205-3D18-9DCB-44A5DCFE2D56}"/>
              </a:ext>
            </a:extLst>
          </p:cNvPr>
          <p:cNvSpPr txBox="1"/>
          <p:nvPr/>
        </p:nvSpPr>
        <p:spPr>
          <a:xfrm>
            <a:off x="10128122" y="3018325"/>
            <a:ext cx="955443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Nagle Ave.</a:t>
            </a:r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D271CF-2790-2D10-8809-D011ACBE217F}"/>
              </a:ext>
            </a:extLst>
          </p:cNvPr>
          <p:cNvCxnSpPr>
            <a:cxnSpLocks/>
          </p:cNvCxnSpPr>
          <p:nvPr/>
        </p:nvCxnSpPr>
        <p:spPr>
          <a:xfrm flipV="1">
            <a:off x="2159964" y="3601056"/>
            <a:ext cx="1404133" cy="10952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57CA3B-B7DA-725A-AAB2-8E35D3AE5263}"/>
              </a:ext>
            </a:extLst>
          </p:cNvPr>
          <p:cNvSpPr txBox="1"/>
          <p:nvPr/>
        </p:nvSpPr>
        <p:spPr>
          <a:xfrm>
            <a:off x="739811" y="4090329"/>
            <a:ext cx="1233531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Wayfinding Sign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F1D9BC-E9DB-81AE-8699-133D81E4A53F}"/>
              </a:ext>
            </a:extLst>
          </p:cNvPr>
          <p:cNvCxnSpPr>
            <a:cxnSpLocks/>
          </p:cNvCxnSpPr>
          <p:nvPr/>
        </p:nvCxnSpPr>
        <p:spPr>
          <a:xfrm flipV="1">
            <a:off x="1976031" y="4012712"/>
            <a:ext cx="1798271" cy="35476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6D543A-A860-F473-38A0-E8F9EA132E24}"/>
              </a:ext>
            </a:extLst>
          </p:cNvPr>
          <p:cNvSpPr txBox="1"/>
          <p:nvPr/>
        </p:nvSpPr>
        <p:spPr>
          <a:xfrm>
            <a:off x="1176810" y="5407785"/>
            <a:ext cx="1586063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Protected Bike Lane</a:t>
            </a:r>
            <a:endParaRPr lang="en-US">
              <a:ea typeface="Calibri"/>
              <a:cs typeface="Calibri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7B4A1F6-A16D-4096-9003-BAD4FC036BEB}"/>
              </a:ext>
            </a:extLst>
          </p:cNvPr>
          <p:cNvCxnSpPr>
            <a:cxnSpLocks/>
          </p:cNvCxnSpPr>
          <p:nvPr/>
        </p:nvCxnSpPr>
        <p:spPr>
          <a:xfrm flipV="1">
            <a:off x="2781824" y="4284230"/>
            <a:ext cx="2201167" cy="1160559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6E26A91-F777-AA4D-5F9E-183A60F1431F}"/>
              </a:ext>
            </a:extLst>
          </p:cNvPr>
          <p:cNvSpPr txBox="1"/>
          <p:nvPr/>
        </p:nvSpPr>
        <p:spPr>
          <a:xfrm>
            <a:off x="4084673" y="6082199"/>
            <a:ext cx="1332064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Highbridge Park </a:t>
            </a:r>
            <a:endParaRPr lang="en-US" sz="1200" b="1">
              <a:ea typeface="Calibri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69921A-59FE-CEC5-BD35-403275F896B2}"/>
              </a:ext>
            </a:extLst>
          </p:cNvPr>
          <p:cNvSpPr txBox="1"/>
          <p:nvPr/>
        </p:nvSpPr>
        <p:spPr>
          <a:xfrm rot="18180000">
            <a:off x="3013643" y="5426231"/>
            <a:ext cx="1726201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Fort George Hill</a:t>
            </a:r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699BFD-BE15-97D5-8E5D-2C07B1835EA4}"/>
              </a:ext>
            </a:extLst>
          </p:cNvPr>
          <p:cNvSpPr txBox="1"/>
          <p:nvPr/>
        </p:nvSpPr>
        <p:spPr>
          <a:xfrm rot="19440000">
            <a:off x="1945736" y="4618432"/>
            <a:ext cx="1104339" cy="28575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Hillside Ave.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A69087-98EA-62CE-B93C-F7A802B6E7FC}"/>
              </a:ext>
            </a:extLst>
          </p:cNvPr>
          <p:cNvSpPr txBox="1"/>
          <p:nvPr/>
        </p:nvSpPr>
        <p:spPr>
          <a:xfrm>
            <a:off x="9331089" y="3682336"/>
            <a:ext cx="2121100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Existing overhead MTA 1 Line</a:t>
            </a:r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B15DB16-AE6D-EEB2-6612-9A387D8AE5F7}"/>
              </a:ext>
            </a:extLst>
          </p:cNvPr>
          <p:cNvCxnSpPr>
            <a:cxnSpLocks/>
          </p:cNvCxnSpPr>
          <p:nvPr/>
        </p:nvCxnSpPr>
        <p:spPr>
          <a:xfrm flipH="1" flipV="1">
            <a:off x="9791474" y="3294504"/>
            <a:ext cx="181176" cy="459872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852DA51-1286-AECC-16F9-29E13E8529F3}"/>
              </a:ext>
            </a:extLst>
          </p:cNvPr>
          <p:cNvSpPr txBox="1"/>
          <p:nvPr/>
        </p:nvSpPr>
        <p:spPr>
          <a:xfrm>
            <a:off x="7483016" y="4056959"/>
            <a:ext cx="1240967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Wayfinding Sign</a:t>
            </a:r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5A2379E-FA03-B4AF-F9A6-298C54EDA781}"/>
              </a:ext>
            </a:extLst>
          </p:cNvPr>
          <p:cNvCxnSpPr>
            <a:cxnSpLocks/>
          </p:cNvCxnSpPr>
          <p:nvPr/>
        </p:nvCxnSpPr>
        <p:spPr>
          <a:xfrm flipH="1">
            <a:off x="6261751" y="4288651"/>
            <a:ext cx="1240967" cy="8316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06AC25E-CDB0-89F9-4B8C-72361A7CCD3C}"/>
              </a:ext>
            </a:extLst>
          </p:cNvPr>
          <p:cNvCxnSpPr>
            <a:cxnSpLocks/>
          </p:cNvCxnSpPr>
          <p:nvPr/>
        </p:nvCxnSpPr>
        <p:spPr>
          <a:xfrm flipH="1" flipV="1">
            <a:off x="5464715" y="4082779"/>
            <a:ext cx="2081795" cy="85401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DB5DA50-F0B7-015D-4983-426F31D297A5}"/>
              </a:ext>
            </a:extLst>
          </p:cNvPr>
          <p:cNvSpPr txBox="1"/>
          <p:nvPr/>
        </p:nvSpPr>
        <p:spPr>
          <a:xfrm>
            <a:off x="7483016" y="4785687"/>
            <a:ext cx="1559788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City-EL Pilot Program</a:t>
            </a:r>
            <a:endParaRPr lang="en-US" sz="1200" b="1">
              <a:ea typeface="Calibri"/>
              <a:cs typeface="Calibri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64D7F0-2CA6-4580-5A2B-B72CF6E623A2}"/>
              </a:ext>
            </a:extLst>
          </p:cNvPr>
          <p:cNvCxnSpPr>
            <a:cxnSpLocks/>
          </p:cNvCxnSpPr>
          <p:nvPr/>
        </p:nvCxnSpPr>
        <p:spPr>
          <a:xfrm flipH="1" flipV="1">
            <a:off x="4510022" y="3793745"/>
            <a:ext cx="3001451" cy="1178077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A390E5-5EFC-7857-E6B7-24885A9F8508}"/>
              </a:ext>
            </a:extLst>
          </p:cNvPr>
          <p:cNvSpPr txBox="1"/>
          <p:nvPr/>
        </p:nvSpPr>
        <p:spPr>
          <a:xfrm>
            <a:off x="7264052" y="5285167"/>
            <a:ext cx="1559788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/>
              <a:t>Relocated Bus Stop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31F6F2-7BE0-54BF-A80C-C49578156741}"/>
              </a:ext>
            </a:extLst>
          </p:cNvPr>
          <p:cNvSpPr txBox="1"/>
          <p:nvPr/>
        </p:nvSpPr>
        <p:spPr>
          <a:xfrm>
            <a:off x="7264051" y="5688063"/>
            <a:ext cx="1559788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NYCDOT City Bench</a:t>
            </a:r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08EC28-0D51-B64E-08F0-5990F60E2AA6}"/>
              </a:ext>
            </a:extLst>
          </p:cNvPr>
          <p:cNvCxnSpPr>
            <a:cxnSpLocks/>
          </p:cNvCxnSpPr>
          <p:nvPr/>
        </p:nvCxnSpPr>
        <p:spPr>
          <a:xfrm flipH="1" flipV="1">
            <a:off x="6331817" y="5379053"/>
            <a:ext cx="986969" cy="477390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79DB70A-CC22-C546-8635-10CDDE9C54E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971822"/>
            <a:ext cx="1275336" cy="57806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41C8F9C-D833-8DD2-B223-A8A9E92AFA2C}"/>
              </a:ext>
            </a:extLst>
          </p:cNvPr>
          <p:cNvSpPr txBox="1"/>
          <p:nvPr/>
        </p:nvSpPr>
        <p:spPr>
          <a:xfrm>
            <a:off x="6449504" y="1151098"/>
            <a:ext cx="1778753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Proposed Traffic Signal With APS and Street Lighting</a:t>
            </a:r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8CA4D11-2A83-6A2C-1CD0-853B9D4028B1}"/>
              </a:ext>
            </a:extLst>
          </p:cNvPr>
          <p:cNvCxnSpPr>
            <a:cxnSpLocks/>
          </p:cNvCxnSpPr>
          <p:nvPr/>
        </p:nvCxnSpPr>
        <p:spPr>
          <a:xfrm flipH="1">
            <a:off x="5876368" y="1555962"/>
            <a:ext cx="811798" cy="144074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83A4CAB-54D0-FE1D-DB3F-1EE60D49DDD2}"/>
              </a:ext>
            </a:extLst>
          </p:cNvPr>
          <p:cNvCxnSpPr>
            <a:cxnSpLocks/>
          </p:cNvCxnSpPr>
          <p:nvPr/>
        </p:nvCxnSpPr>
        <p:spPr>
          <a:xfrm flipH="1">
            <a:off x="8197403" y="1827479"/>
            <a:ext cx="557797" cy="783852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2835EF6-349C-E4C2-836A-30BC2A07B8F7}"/>
              </a:ext>
            </a:extLst>
          </p:cNvPr>
          <p:cNvSpPr txBox="1"/>
          <p:nvPr/>
        </p:nvSpPr>
        <p:spPr>
          <a:xfrm>
            <a:off x="8437711" y="1624062"/>
            <a:ext cx="1466688" cy="27699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/>
              <a:t>New Tree Plantings</a:t>
            </a:r>
            <a:endParaRPr lang="en-US" sz="12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5C75B-1053-32BA-2D91-3C81B4D3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a city&#10;&#10;AI-generated content may be incorrect.">
            <a:extLst>
              <a:ext uri="{FF2B5EF4-FFF2-40B4-BE49-F238E27FC236}">
                <a16:creationId xmlns:a16="http://schemas.microsoft.com/office/drawing/2014/main" id="{FF684200-CA85-2597-15F1-8EAA7AD4F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-476" r="4255" b="476"/>
          <a:stretch>
            <a:fillRect/>
          </a:stretch>
        </p:blipFill>
        <p:spPr>
          <a:xfrm>
            <a:off x="1110341" y="1510599"/>
            <a:ext cx="9093451" cy="5082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AE2D7E-7F5D-29A7-44FB-0AFC7EA996CE}"/>
              </a:ext>
            </a:extLst>
          </p:cNvPr>
          <p:cNvSpPr/>
          <p:nvPr/>
        </p:nvSpPr>
        <p:spPr>
          <a:xfrm>
            <a:off x="164592" y="5952744"/>
            <a:ext cx="3285015" cy="7459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57A9901-51BF-466B-A632-0E0A3A2151A0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E79032-6160-5364-9158-4DD97B5E7F14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11917679" cy="497205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IMPROVEMENTS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623243-F686-F3CC-F063-0B56762220AB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12" name="Picture 16">
            <a:extLst>
              <a:ext uri="{FF2B5EF4-FFF2-40B4-BE49-F238E27FC236}">
                <a16:creationId xmlns:a16="http://schemas.microsoft.com/office/drawing/2014/main" id="{4DD403A9-F060-47AA-B403-84213C2BA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719DE-7F2C-F6DA-2D04-676074F65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0" name="Picture 2" descr="nyc dep logo - CityLand">
            <a:extLst>
              <a:ext uri="{FF2B5EF4-FFF2-40B4-BE49-F238E27FC236}">
                <a16:creationId xmlns:a16="http://schemas.microsoft.com/office/drawing/2014/main" id="{9181B898-F8BA-5FDD-2243-1251F935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16" y="6089279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B784958-A2F4-3B21-6042-012415377EAD}"/>
              </a:ext>
            </a:extLst>
          </p:cNvPr>
          <p:cNvSpPr txBox="1">
            <a:spLocks/>
          </p:cNvSpPr>
          <p:nvPr/>
        </p:nvSpPr>
        <p:spPr>
          <a:xfrm>
            <a:off x="292246" y="1142633"/>
            <a:ext cx="10440740" cy="74597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800" i="1">
                <a:latin typeface="Arial"/>
                <a:cs typeface="Arial"/>
              </a:rPr>
              <a:t>Nagle Avenue, EL-Space Urban Design Corridor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C9C805-8776-7B40-06D6-FEFDCAC1CD0C}"/>
              </a:ext>
            </a:extLst>
          </p:cNvPr>
          <p:cNvSpPr txBox="1"/>
          <p:nvPr/>
        </p:nvSpPr>
        <p:spPr>
          <a:xfrm>
            <a:off x="6326410" y="5447996"/>
            <a:ext cx="4472914" cy="1261884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sz="1600" b="1"/>
              <a:t>   </a:t>
            </a:r>
            <a:r>
              <a:rPr lang="en-US" sz="1400" b="1"/>
              <a:t>Enhance Electrical Service Point </a:t>
            </a:r>
          </a:p>
          <a:p>
            <a:pPr>
              <a:tabLst>
                <a:tab pos="628650" algn="l"/>
              </a:tabLst>
            </a:pPr>
            <a:r>
              <a:rPr lang="en-US" sz="1400" b="1"/>
              <a:t>               	for potential opportunities</a:t>
            </a:r>
            <a:endParaRPr lang="en-US" sz="1400" b="1">
              <a:ea typeface="Calibri"/>
              <a:cs typeface="Calibri"/>
            </a:endParaRPr>
          </a:p>
          <a:p>
            <a:pPr>
              <a:tabLst>
                <a:tab pos="628650" algn="l"/>
              </a:tabLst>
            </a:pPr>
            <a:endParaRPr lang="en-US" sz="1600"/>
          </a:p>
          <a:p>
            <a:pPr>
              <a:tabLst>
                <a:tab pos="628650" algn="l"/>
              </a:tabLst>
            </a:pPr>
            <a:r>
              <a:rPr lang="en-US" sz="1600" b="1"/>
              <a:t>   </a:t>
            </a:r>
            <a:r>
              <a:rPr lang="en-US" sz="1400" b="1"/>
              <a:t>Nagle Ave EL-Space Corridor </a:t>
            </a:r>
            <a:endParaRPr lang="en-US" sz="1400" b="1">
              <a:ea typeface="Calibri"/>
              <a:cs typeface="Calibri"/>
            </a:endParaRPr>
          </a:p>
          <a:p>
            <a:pPr>
              <a:tabLst>
                <a:tab pos="628650" algn="l"/>
              </a:tabLst>
            </a:pPr>
            <a:r>
              <a:rPr lang="en-US" sz="1400" b="1"/>
              <a:t>               	from Fort George Hill to W. 205</a:t>
            </a:r>
            <a:r>
              <a:rPr lang="en-US" sz="1400" b="1" baseline="30000"/>
              <a:t>th</a:t>
            </a:r>
            <a:r>
              <a:rPr lang="en-US" sz="1400" b="1"/>
              <a:t> St.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77DB6-FB24-0EB6-B579-AC2F217BB8B6}"/>
              </a:ext>
            </a:extLst>
          </p:cNvPr>
          <p:cNvSpPr txBox="1"/>
          <p:nvPr/>
        </p:nvSpPr>
        <p:spPr>
          <a:xfrm>
            <a:off x="6435151" y="6349000"/>
            <a:ext cx="445742" cy="188848"/>
          </a:xfrm>
          <a:prstGeom prst="rect">
            <a:avLst/>
          </a:prstGeom>
          <a:solidFill>
            <a:srgbClr val="FF00FF">
              <a:alpha val="30196"/>
            </a:srgb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rgbClr val="FF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2FAED8-B960-06A9-F6B2-B66CF0BA064D}"/>
              </a:ext>
            </a:extLst>
          </p:cNvPr>
          <p:cNvSpPr txBox="1"/>
          <p:nvPr/>
        </p:nvSpPr>
        <p:spPr>
          <a:xfrm rot="16200000">
            <a:off x="6568732" y="5540226"/>
            <a:ext cx="188244" cy="369332"/>
          </a:xfrm>
          <a:prstGeom prst="rect">
            <a:avLst/>
          </a:prstGeom>
          <a:solidFill>
            <a:srgbClr val="FFFF00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E31C79-1117-CF27-FB7D-A8925BCD5431}"/>
              </a:ext>
            </a:extLst>
          </p:cNvPr>
          <p:cNvSpPr txBox="1"/>
          <p:nvPr/>
        </p:nvSpPr>
        <p:spPr>
          <a:xfrm rot="20496089">
            <a:off x="3488389" y="2587765"/>
            <a:ext cx="5766101" cy="456920"/>
          </a:xfrm>
          <a:prstGeom prst="rect">
            <a:avLst/>
          </a:prstGeom>
          <a:solidFill>
            <a:srgbClr val="FF00FF">
              <a:alpha val="30196"/>
            </a:srgb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rgbClr val="FF00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4AA0AC-56A1-7A45-5D53-8DC0D9C47B58}"/>
              </a:ext>
            </a:extLst>
          </p:cNvPr>
          <p:cNvSpPr txBox="1"/>
          <p:nvPr/>
        </p:nvSpPr>
        <p:spPr>
          <a:xfrm rot="19860000">
            <a:off x="3626787" y="4081387"/>
            <a:ext cx="111677" cy="289338"/>
          </a:xfrm>
          <a:prstGeom prst="rect">
            <a:avLst/>
          </a:prstGeom>
          <a:solidFill>
            <a:srgbClr val="FFFF00">
              <a:alpha val="85098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71C410-00C7-CAF2-7889-B3EA0B12C460}"/>
              </a:ext>
            </a:extLst>
          </p:cNvPr>
          <p:cNvSpPr txBox="1"/>
          <p:nvPr/>
        </p:nvSpPr>
        <p:spPr>
          <a:xfrm rot="2340000">
            <a:off x="3130282" y="4287827"/>
            <a:ext cx="111677" cy="289338"/>
          </a:xfrm>
          <a:prstGeom prst="rect">
            <a:avLst/>
          </a:prstGeom>
          <a:solidFill>
            <a:srgbClr val="FFFF00">
              <a:alpha val="85098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044F7-21A1-ABDF-B3C8-AB05F090C1EF}"/>
              </a:ext>
            </a:extLst>
          </p:cNvPr>
          <p:cNvSpPr txBox="1"/>
          <p:nvPr/>
        </p:nvSpPr>
        <p:spPr>
          <a:xfrm>
            <a:off x="9374714" y="1515719"/>
            <a:ext cx="829078" cy="400110"/>
          </a:xfrm>
          <a:prstGeom prst="rect">
            <a:avLst/>
          </a:prstGeom>
          <a:solidFill>
            <a:srgbClr val="FF745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/>
              <a:t>Site 4</a:t>
            </a:r>
            <a:endParaRPr lang="en-US" sz="2000" b="1"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BCE17-BC62-4F16-42E7-DDA2129D2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5279">
            <a:off x="10639173" y="4510862"/>
            <a:ext cx="990738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F076F-E067-C5E8-75B0-54B9D4FB1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BF72F7-EB77-36FD-06F7-26ED7D583D2B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4240E0CD-DD6F-5AC7-85EA-9AFFB7C2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" y="6271841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8DE7B1-2608-93CC-0F70-D4605F48B705}"/>
              </a:ext>
            </a:extLst>
          </p:cNvPr>
          <p:cNvSpPr txBox="1">
            <a:spLocks/>
          </p:cNvSpPr>
          <p:nvPr/>
        </p:nvSpPr>
        <p:spPr>
          <a:xfrm>
            <a:off x="99781" y="500543"/>
            <a:ext cx="9012016" cy="713290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Proposed street elements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D3048C-087A-0667-17E7-5E9A2C12EEB2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61309AD-AD54-6868-F2C7-3668EA33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52" y="6226401"/>
            <a:ext cx="828175" cy="496905"/>
          </a:xfrm>
          <a:prstGeom prst="rect">
            <a:avLst/>
          </a:prstGeom>
        </p:spPr>
      </p:pic>
      <p:pic>
        <p:nvPicPr>
          <p:cNvPr id="3" name="Picture 2" descr="nyc dep logo - CityLand">
            <a:extLst>
              <a:ext uri="{FF2B5EF4-FFF2-40B4-BE49-F238E27FC236}">
                <a16:creationId xmlns:a16="http://schemas.microsoft.com/office/drawing/2014/main" id="{3319A86A-5E9F-097E-9E90-9FE8156C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15" y="6234118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3C287EC-E46F-0AA2-A9B3-8E2D52528D3D}"/>
              </a:ext>
            </a:extLst>
          </p:cNvPr>
          <p:cNvSpPr txBox="1">
            <a:spLocks/>
          </p:cNvSpPr>
          <p:nvPr/>
        </p:nvSpPr>
        <p:spPr>
          <a:xfrm>
            <a:off x="349408" y="3158614"/>
            <a:ext cx="3325339" cy="327911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NYC Parks Tree Guard Type K</a:t>
            </a:r>
            <a:endParaRPr lang="en-US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1E9A-B620-45E8-FB32-9B220256B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89" y="1070898"/>
            <a:ext cx="2975118" cy="20495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717CF-EB5E-7D7B-7678-3268214F8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205" y="1105933"/>
            <a:ext cx="3025461" cy="20428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31328B-3124-134E-F778-C02E6E68C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3687" y="1105932"/>
            <a:ext cx="2905503" cy="21003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DC14E-47BD-CB5F-ABC7-4E2CC097E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89" y="3648100"/>
            <a:ext cx="3005111" cy="20960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A66D3A-32D1-DE0B-D244-B3D4B4AC6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3697" y="3647379"/>
            <a:ext cx="3028476" cy="20960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01588EA-1FC4-F89A-E37F-D11BB315838C}"/>
              </a:ext>
            </a:extLst>
          </p:cNvPr>
          <p:cNvSpPr txBox="1">
            <a:spLocks/>
          </p:cNvSpPr>
          <p:nvPr/>
        </p:nvSpPr>
        <p:spPr>
          <a:xfrm>
            <a:off x="4797800" y="3152580"/>
            <a:ext cx="2416482" cy="406738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NYCDOT City Bench</a:t>
            </a:r>
            <a:endParaRPr lang="en-US" sz="1800" b="1" u="sng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1263560-F03B-C1AE-D99B-CD97FFF8DCD2}"/>
              </a:ext>
            </a:extLst>
          </p:cNvPr>
          <p:cNvSpPr txBox="1">
            <a:spLocks/>
          </p:cNvSpPr>
          <p:nvPr/>
        </p:nvSpPr>
        <p:spPr>
          <a:xfrm>
            <a:off x="8929707" y="3195998"/>
            <a:ext cx="2293461" cy="328660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NYCDOT City Rack</a:t>
            </a:r>
            <a:endParaRPr lang="en-US" sz="1800" b="1" u="sng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B4E9837-793F-7D32-D20C-F5B28E701B8D}"/>
              </a:ext>
            </a:extLst>
          </p:cNvPr>
          <p:cNvSpPr txBox="1">
            <a:spLocks/>
          </p:cNvSpPr>
          <p:nvPr/>
        </p:nvSpPr>
        <p:spPr>
          <a:xfrm>
            <a:off x="584208" y="5749594"/>
            <a:ext cx="2869892" cy="231567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NYCDOT Wayfinding Sign</a:t>
            </a:r>
            <a:endParaRPr lang="en-US" sz="1800" b="1" u="sng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B1EB970-5BF1-D04B-3AEC-C8C46C685BAD}"/>
              </a:ext>
            </a:extLst>
          </p:cNvPr>
          <p:cNvSpPr txBox="1">
            <a:spLocks/>
          </p:cNvSpPr>
          <p:nvPr/>
        </p:nvSpPr>
        <p:spPr>
          <a:xfrm>
            <a:off x="4744191" y="5793573"/>
            <a:ext cx="2527626" cy="36294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NYCDOT Bus Shelter</a:t>
            </a:r>
            <a:endParaRPr lang="en-US" sz="1800" b="1" u="sng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55EC8F2-1735-4A08-B1C2-C1162ECF0103}"/>
              </a:ext>
            </a:extLst>
          </p:cNvPr>
          <p:cNvSpPr txBox="1">
            <a:spLocks/>
          </p:cNvSpPr>
          <p:nvPr/>
        </p:nvSpPr>
        <p:spPr>
          <a:xfrm>
            <a:off x="9278523" y="5795994"/>
            <a:ext cx="1703802" cy="374624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New Plantings</a:t>
            </a:r>
            <a:endParaRPr lang="en-US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64A7D7E-EA87-27AE-FDC7-742818F5C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0131" y="3653319"/>
            <a:ext cx="2909953" cy="20979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7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5D092-6616-435D-170E-C7A347E33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67CBC2-BC07-172B-235D-E4F5CB6948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B25353-4202-6339-E47A-5B2BE293EB44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C85742F2-307F-0BD0-395A-7059DB7730FA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9692640" cy="1097280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latin typeface="Arial"/>
                <a:cs typeface="Arial"/>
              </a:rPr>
              <a:t>Tentative project Schedule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CA5830-F1A1-3413-40C0-5E9CA4B4DC6E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D5C47E5-EE04-6448-18F1-5033BBDCB3BE}"/>
              </a:ext>
            </a:extLst>
          </p:cNvPr>
          <p:cNvSpPr txBox="1">
            <a:spLocks/>
          </p:cNvSpPr>
          <p:nvPr/>
        </p:nvSpPr>
        <p:spPr>
          <a:xfrm>
            <a:off x="228600" y="1330454"/>
            <a:ext cx="4114800" cy="1856230"/>
          </a:xfrm>
          <a:prstGeom prst="rect">
            <a:avLst/>
          </a:prstGeom>
        </p:spPr>
        <p:txBody>
          <a:bodyPr vert="horz" lIns="182880" tIns="182880" rIns="182880" bIns="182880" rtlCol="0" anchor="t" anchorCtr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500" b="0" i="1" kern="1200">
                <a:solidFill>
                  <a:schemeClr val="accent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500" i="1" kern="120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100" b="1" kern="1200">
                <a:solidFill>
                  <a:schemeClr val="accent4"/>
                </a:solidFill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100" kern="1200">
                <a:solidFill>
                  <a:schemeClr val="tx2"/>
                </a:solidFill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4pPr>
            <a:lvl5pPr marL="171450" indent="-17145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Microsoft New Tai Lue" panose="020B0502040204020203" pitchFamily="34" charset="0"/>
                <a:ea typeface="+mn-ea"/>
                <a:cs typeface="Microsoft New Tai Lue" panose="020B0502040204020203" pitchFamily="34" charset="0"/>
              </a:defRPr>
            </a:lvl5pPr>
            <a:lvl6pPr marL="344488" indent="-1730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​"/>
              <a:defRPr sz="1500" i="1" kern="1200" baseline="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44488" indent="-173038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lvl="3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timelines are subject to change as project is still in design: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7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3">
              <a:lnSpc>
                <a:spcPct val="90000"/>
              </a:lnSpc>
              <a:buNone/>
            </a:pPr>
            <a:r>
              <a:rPr lang="en-US" sz="1600" i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	</a:t>
            </a:r>
            <a:endParaRPr lang="en-US" sz="1600" i="1">
              <a:solidFill>
                <a:schemeClr val="tx1"/>
              </a:solidFill>
              <a:latin typeface="Arial" panose="020B0604020202020204" pitchFamily="34" charset="0"/>
              <a:cs typeface="+mn-cs"/>
            </a:endParaRPr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634DEA08-6E3D-C581-194E-96FDC33DA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735516"/>
              </p:ext>
            </p:extLst>
          </p:nvPr>
        </p:nvGraphicFramePr>
        <p:xfrm>
          <a:off x="4572000" y="1554479"/>
          <a:ext cx="7315200" cy="493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11FA577-C25A-363A-5ECB-4AA53ADDD295}"/>
              </a:ext>
            </a:extLst>
          </p:cNvPr>
          <p:cNvSpPr/>
          <p:nvPr/>
        </p:nvSpPr>
        <p:spPr>
          <a:xfrm>
            <a:off x="295275" y="5952745"/>
            <a:ext cx="2667382" cy="7223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AB0214-2A9E-4343-ED6A-65A9F08EA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04" y="6084149"/>
            <a:ext cx="828175" cy="496905"/>
          </a:xfrm>
          <a:prstGeom prst="rect">
            <a:avLst/>
          </a:prstGeom>
        </p:spPr>
      </p:pic>
      <p:pic>
        <p:nvPicPr>
          <p:cNvPr id="8" name="Picture 7" descr="nyc dep logo - CityLand">
            <a:extLst>
              <a:ext uri="{FF2B5EF4-FFF2-40B4-BE49-F238E27FC236}">
                <a16:creationId xmlns:a16="http://schemas.microsoft.com/office/drawing/2014/main" id="{FFCAA97C-300D-76B7-AEA3-DD2B84E2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36" y="6083508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F041BA19-B015-8130-4A1E-131BD69D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9" y="60766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158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A96DBD-F869-8E4E-B583-10504C5BE5FA}"/>
              </a:ext>
            </a:extLst>
          </p:cNvPr>
          <p:cNvSpPr txBox="1">
            <a:spLocks/>
          </p:cNvSpPr>
          <p:nvPr/>
        </p:nvSpPr>
        <p:spPr>
          <a:xfrm>
            <a:off x="295975" y="658237"/>
            <a:ext cx="9492794" cy="643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kumimoji="0" lang="en-US" sz="4000" b="1" i="0" u="none" strike="noStrike" kern="1200" cap="all" spc="0" normalizeH="0" noProof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liaison involvement</a:t>
            </a:r>
            <a:endParaRPr kumimoji="0" lang="en-US" sz="4000" b="1" i="0" u="none" strike="noStrike" kern="1200" cap="all" spc="0" normalizeH="0" baseline="0" noProof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27CC95-9FA1-9C43-9AE4-03AE2AF71B0C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F306D1-6E4A-7D4B-AAEB-B4F6F1105F3B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21FE1-2FC8-4CAA-8304-3DFB5A8A162A}"/>
              </a:ext>
            </a:extLst>
          </p:cNvPr>
          <p:cNvSpPr/>
          <p:nvPr/>
        </p:nvSpPr>
        <p:spPr>
          <a:xfrm>
            <a:off x="408961" y="1906351"/>
            <a:ext cx="11347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CCL addresses concerns, responds to inquiries, attends meetings as needed, as well as distributes project related materials to keep the community informed and notified.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AA2BE-BE5A-42C0-A127-BD93B5318CFD}"/>
              </a:ext>
            </a:extLst>
          </p:cNvPr>
          <p:cNvSpPr/>
          <p:nvPr/>
        </p:nvSpPr>
        <p:spPr>
          <a:xfrm>
            <a:off x="332450" y="1302110"/>
            <a:ext cx="4083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You Informed.</a:t>
            </a:r>
            <a:endParaRPr lang="en-US" sz="2800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7BC01B-4ED6-448C-A3B0-C68CB370F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1" y="3966683"/>
            <a:ext cx="1623999" cy="258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75537A2-6D1A-41F0-925C-1D4E38CF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325" y="3487656"/>
            <a:ext cx="3674247" cy="30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A9DBFF-5A1D-4899-9784-93CC648AB2B1}"/>
              </a:ext>
            </a:extLst>
          </p:cNvPr>
          <p:cNvSpPr/>
          <p:nvPr/>
        </p:nvSpPr>
        <p:spPr>
          <a:xfrm>
            <a:off x="415294" y="2889775"/>
            <a:ext cx="1993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PROJECT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​</a:t>
            </a:r>
            <a:b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INFORMATION CARD (PIC)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​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F0B498-0CAD-4F29-824B-A5B58D352B29}"/>
              </a:ext>
            </a:extLst>
          </p:cNvPr>
          <p:cNvSpPr/>
          <p:nvPr/>
        </p:nvSpPr>
        <p:spPr>
          <a:xfrm>
            <a:off x="2739430" y="2889775"/>
            <a:ext cx="185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>
                <a:solidFill>
                  <a:srgbClr val="000000"/>
                </a:solidFill>
                <a:latin typeface="Franklin Gothic"/>
              </a:rPr>
              <a:t>​</a:t>
            </a:r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ADVISORIES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59B9-D805-4276-BA7C-83F2415E1496}"/>
              </a:ext>
            </a:extLst>
          </p:cNvPr>
          <p:cNvSpPr/>
          <p:nvPr/>
        </p:nvSpPr>
        <p:spPr>
          <a:xfrm>
            <a:off x="5282255" y="2892933"/>
            <a:ext cx="3662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WEEKLY 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​</a:t>
            </a:r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LOOK AHEAD </a:t>
            </a:r>
          </a:p>
          <a:p>
            <a:pPr algn="ctr" fontAlgn="base"/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BULLETIN </a:t>
            </a:r>
            <a:endParaRPr lang="en-US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5BFF7E-BBA5-4EC7-BBDE-6645F3053886}"/>
              </a:ext>
            </a:extLst>
          </p:cNvPr>
          <p:cNvSpPr/>
          <p:nvPr/>
        </p:nvSpPr>
        <p:spPr>
          <a:xfrm>
            <a:off x="9275476" y="2856325"/>
            <a:ext cx="1985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QUARTERLY 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​</a:t>
            </a:r>
            <a:b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b="1">
                <a:solidFill>
                  <a:srgbClr val="002FA7"/>
                </a:solidFill>
                <a:latin typeface="Times New Roman" panose="02020603050405020304" pitchFamily="18" charset="0"/>
              </a:rPr>
              <a:t>NEWSLETTERS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​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BF047-6AAA-C30F-EA20-C3537895E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1" r="587"/>
          <a:stretch>
            <a:fillRect/>
          </a:stretch>
        </p:blipFill>
        <p:spPr>
          <a:xfrm>
            <a:off x="2473299" y="3502656"/>
            <a:ext cx="2368829" cy="310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C8DEC-2AFD-12D6-5F0E-272325406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5476" y="3502656"/>
            <a:ext cx="2407959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8A6896-A345-854B-9004-2CB10CBD6D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cxnSp>
        <p:nvCxnSpPr>
          <p:cNvPr id="9221" name="Straight Connector 11">
            <a:extLst>
              <a:ext uri="{FF2B5EF4-FFF2-40B4-BE49-F238E27FC236}">
                <a16:creationId xmlns:a16="http://schemas.microsoft.com/office/drawing/2014/main" id="{2E0D7582-1F79-465A-A9FA-7CD98E3D0221}"/>
              </a:ext>
            </a:extLst>
          </p:cNvPr>
          <p:cNvCxnSpPr>
            <a:cxnSpLocks/>
          </p:cNvCxnSpPr>
          <p:nvPr/>
        </p:nvCxnSpPr>
        <p:spPr bwMode="auto">
          <a:xfrm>
            <a:off x="409575" y="461963"/>
            <a:ext cx="1839913" cy="0"/>
          </a:xfrm>
          <a:prstGeom prst="line">
            <a:avLst/>
          </a:prstGeom>
          <a:noFill/>
          <a:ln w="50800" algn="ctr">
            <a:solidFill>
              <a:srgbClr val="FF6F2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5BAFB5-A7C1-1C33-9C2D-FDCF8A6B21E2}"/>
              </a:ext>
            </a:extLst>
          </p:cNvPr>
          <p:cNvSpPr txBox="1">
            <a:spLocks/>
          </p:cNvSpPr>
          <p:nvPr/>
        </p:nvSpPr>
        <p:spPr>
          <a:xfrm>
            <a:off x="295975" y="2521712"/>
            <a:ext cx="10706008" cy="2852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spc="600" dirty="0">
                <a:latin typeface="Arial" panose="020B0604020202020204" pitchFamily="34" charset="0"/>
                <a:cs typeface="Arial" panose="020B0604020202020204" pitchFamily="34" charset="0"/>
              </a:rPr>
              <a:t>Questions &amp; open discussion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4000" spc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4000" spc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spc="6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D43B2-1830-9DBF-6A6F-4CCAF0C169DD}"/>
              </a:ext>
            </a:extLst>
          </p:cNvPr>
          <p:cNvSpPr/>
          <p:nvPr/>
        </p:nvSpPr>
        <p:spPr>
          <a:xfrm>
            <a:off x="295275" y="5952745"/>
            <a:ext cx="2667382" cy="7223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CEE5B-51DE-6BDD-5A20-A521077D6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04" y="6084149"/>
            <a:ext cx="828175" cy="496905"/>
          </a:xfrm>
          <a:prstGeom prst="rect">
            <a:avLst/>
          </a:prstGeom>
        </p:spPr>
      </p:pic>
      <p:pic>
        <p:nvPicPr>
          <p:cNvPr id="9" name="Picture 8" descr="nyc dep logo - CityLand">
            <a:extLst>
              <a:ext uri="{FF2B5EF4-FFF2-40B4-BE49-F238E27FC236}">
                <a16:creationId xmlns:a16="http://schemas.microsoft.com/office/drawing/2014/main" id="{0BC0F733-E38B-89CA-03E6-C1DB2B1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36" y="6083508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062A497B-4391-02F6-BF57-4967F531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9" y="60766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68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816030-3B9F-3049-9827-34F6AD23B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7060" y="5749545"/>
            <a:ext cx="822960" cy="55255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86F33E-5D13-504F-8B93-FFBA2DE1F749}"/>
              </a:ext>
            </a:extLst>
          </p:cNvPr>
          <p:cNvSpPr txBox="1">
            <a:spLocks/>
          </p:cNvSpPr>
          <p:nvPr/>
        </p:nvSpPr>
        <p:spPr>
          <a:xfrm>
            <a:off x="3267211" y="696185"/>
            <a:ext cx="6304860" cy="59138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Welcome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Project Location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Project Background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Project Goals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Existing Site Conditions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Proposed Improvements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Proposed Street Elements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Tentative Project Schedule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Community Liaison involvement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white"/>
                </a:solidFill>
                <a:latin typeface="Arial"/>
                <a:cs typeface="Arial"/>
              </a:rPr>
              <a:t>Questions / Open Discussion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F3BA62-8FB7-8E4B-9BF5-B8F960E4759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1F11018-D223-6049-AB52-05DF036E8C03}"/>
              </a:ext>
            </a:extLst>
          </p:cNvPr>
          <p:cNvSpPr txBox="1">
            <a:spLocks/>
          </p:cNvSpPr>
          <p:nvPr/>
        </p:nvSpPr>
        <p:spPr>
          <a:xfrm>
            <a:off x="295275" y="658813"/>
            <a:ext cx="6002338" cy="2852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ysClr val="window" lastClr="FFFFFF"/>
                </a:solidFill>
                <a:latin typeface="Arial"/>
                <a:cs typeface="Arial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6BB71-22AB-CC7B-CBDB-EEEF77441AC8}"/>
              </a:ext>
            </a:extLst>
          </p:cNvPr>
          <p:cNvSpPr/>
          <p:nvPr/>
        </p:nvSpPr>
        <p:spPr>
          <a:xfrm>
            <a:off x="295275" y="5952745"/>
            <a:ext cx="2667382" cy="72237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3E3F6-EB57-E826-138B-9484CA8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04" y="6084149"/>
            <a:ext cx="828175" cy="496905"/>
          </a:xfrm>
          <a:prstGeom prst="rect">
            <a:avLst/>
          </a:prstGeom>
        </p:spPr>
      </p:pic>
      <p:pic>
        <p:nvPicPr>
          <p:cNvPr id="8" name="Picture 7" descr="nyc dep logo - CityLand">
            <a:extLst>
              <a:ext uri="{FF2B5EF4-FFF2-40B4-BE49-F238E27FC236}">
                <a16:creationId xmlns:a16="http://schemas.microsoft.com/office/drawing/2014/main" id="{8BF959A4-9609-4192-2A2B-2127B8F9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36" y="6083508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CEF13944-49E2-045C-2B7C-E8C45E52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9" y="60766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11351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AI-generated content may be incorrect.">
            <a:extLst>
              <a:ext uri="{FF2B5EF4-FFF2-40B4-BE49-F238E27FC236}">
                <a16:creationId xmlns:a16="http://schemas.microsoft.com/office/drawing/2014/main" id="{2B00239F-B859-6D87-4A7D-7C78ACE3B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168" y="584410"/>
            <a:ext cx="7069157" cy="53494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932F0D96-C20B-984D-AC55-65ED2BBE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EAA45-EF85-D444-4C0D-318615595309}"/>
              </a:ext>
            </a:extLst>
          </p:cNvPr>
          <p:cNvSpPr txBox="1">
            <a:spLocks/>
          </p:cNvSpPr>
          <p:nvPr/>
        </p:nvSpPr>
        <p:spPr>
          <a:xfrm>
            <a:off x="86264" y="539438"/>
            <a:ext cx="4321058" cy="1071303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PROJECT Location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4BFA62-832F-FC3C-E202-4A4EA5DB74A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78A1B37-DCBD-5132-8E2A-586A28279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3" name="Picture 2" descr="nyc dep logo - CityLand">
            <a:extLst>
              <a:ext uri="{FF2B5EF4-FFF2-40B4-BE49-F238E27FC236}">
                <a16:creationId xmlns:a16="http://schemas.microsoft.com/office/drawing/2014/main" id="{709BA7F8-C49C-9107-089B-BC6C56180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10" y="6083690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D97D280-F814-E51B-C635-E0429B00C77D}"/>
              </a:ext>
            </a:extLst>
          </p:cNvPr>
          <p:cNvSpPr txBox="1">
            <a:spLocks/>
          </p:cNvSpPr>
          <p:nvPr/>
        </p:nvSpPr>
        <p:spPr>
          <a:xfrm>
            <a:off x="189833" y="1716179"/>
            <a:ext cx="3401910" cy="35121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6F24"/>
                </a:solidFill>
                <a:latin typeface="Arial"/>
                <a:cs typeface="Arial"/>
              </a:rPr>
              <a:t>Inwood and Fort George Northern Manhattan, NY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16B91B4-6310-5505-2316-C4F6D54C2B40}"/>
              </a:ext>
            </a:extLst>
          </p:cNvPr>
          <p:cNvSpPr txBox="1">
            <a:spLocks/>
          </p:cNvSpPr>
          <p:nvPr/>
        </p:nvSpPr>
        <p:spPr>
          <a:xfrm>
            <a:off x="191277" y="2232272"/>
            <a:ext cx="4371707" cy="3463678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1800" b="1" u="sng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r>
              <a:rPr lang="en-US" sz="1800" b="1" u="sng">
                <a:latin typeface="Arial"/>
                <a:cs typeface="Arial"/>
              </a:rPr>
              <a:t>Site One</a:t>
            </a:r>
            <a:r>
              <a:rPr lang="en-US" sz="1800" b="1">
                <a:latin typeface="Arial"/>
                <a:cs typeface="Arial"/>
              </a:rPr>
              <a:t>: 	</a:t>
            </a:r>
            <a:r>
              <a:rPr lang="en-US" sz="1800">
                <a:latin typeface="Arial"/>
                <a:cs typeface="Arial"/>
              </a:rPr>
              <a:t>Fort George Multisite</a:t>
            </a: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endParaRPr lang="en-US" sz="1800" b="1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endParaRPr lang="en-US" sz="1800" b="1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r>
              <a:rPr lang="en-US" sz="1800" b="1" u="sng">
                <a:latin typeface="Arial"/>
                <a:cs typeface="Arial"/>
              </a:rPr>
              <a:t>Site Two</a:t>
            </a:r>
            <a:r>
              <a:rPr lang="en-US" sz="1800" b="1">
                <a:latin typeface="Arial"/>
                <a:cs typeface="Arial"/>
              </a:rPr>
              <a:t>: 	</a:t>
            </a:r>
            <a:r>
              <a:rPr lang="en-US" sz="1800">
                <a:latin typeface="Arial"/>
                <a:cs typeface="Arial"/>
              </a:rPr>
              <a:t>Harlem River Drive Gateway</a:t>
            </a: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endParaRPr lang="en-US" sz="1800" b="1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endParaRPr lang="en-US" sz="1800" b="1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r>
              <a:rPr lang="en-US" sz="1800" b="1" u="sng">
                <a:latin typeface="Arial"/>
                <a:cs typeface="Arial"/>
              </a:rPr>
              <a:t>Site Three</a:t>
            </a:r>
            <a:r>
              <a:rPr lang="en-US" sz="1800" b="1">
                <a:latin typeface="Arial"/>
                <a:cs typeface="Arial"/>
              </a:rPr>
              <a:t>:</a:t>
            </a:r>
            <a:r>
              <a:rPr lang="en-US" sz="1800">
                <a:latin typeface="Arial"/>
                <a:cs typeface="Arial"/>
              </a:rPr>
              <a:t> 	Dyckman Rest Intersection</a:t>
            </a: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257300" algn="l"/>
              </a:tabLst>
            </a:pPr>
            <a:endParaRPr lang="en-US"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257300" algn="l"/>
              </a:tabLst>
            </a:pPr>
            <a:r>
              <a:rPr lang="en-US" sz="1800" b="1" u="sng">
                <a:latin typeface="Arial"/>
                <a:cs typeface="Arial"/>
              </a:rPr>
              <a:t>Site Four</a:t>
            </a:r>
            <a:r>
              <a:rPr lang="en-US" sz="1800" b="1">
                <a:latin typeface="Arial"/>
                <a:cs typeface="Arial"/>
              </a:rPr>
              <a:t>: 	</a:t>
            </a:r>
            <a:r>
              <a:rPr lang="en-US" sz="1800">
                <a:latin typeface="Arial"/>
                <a:cs typeface="Arial"/>
              </a:rPr>
              <a:t>Nagle Avenue El-Space 	Urban Design Corridor</a:t>
            </a:r>
            <a:endParaRPr lang="en-US"/>
          </a:p>
          <a:p>
            <a:pPr>
              <a:lnSpc>
                <a:spcPct val="100000"/>
              </a:lnSpc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8E7F23-A7A2-CE7A-9C6E-08FC7A94A67B}"/>
              </a:ext>
            </a:extLst>
          </p:cNvPr>
          <p:cNvSpPr/>
          <p:nvPr/>
        </p:nvSpPr>
        <p:spPr>
          <a:xfrm>
            <a:off x="7017026" y="2843489"/>
            <a:ext cx="2101329" cy="151735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63313-41C6-DE91-C327-C904453F339D}"/>
              </a:ext>
            </a:extLst>
          </p:cNvPr>
          <p:cNvSpPr txBox="1"/>
          <p:nvPr/>
        </p:nvSpPr>
        <p:spPr>
          <a:xfrm>
            <a:off x="7625793" y="3534181"/>
            <a:ext cx="762753" cy="2308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Arial"/>
                <a:cs typeface="Arial"/>
              </a:rPr>
              <a:t>Site One</a:t>
            </a:r>
            <a:endParaRPr lang="en-US" sz="900" b="1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1AE4D8-354F-B036-098C-8666039E14C0}"/>
              </a:ext>
            </a:extLst>
          </p:cNvPr>
          <p:cNvSpPr/>
          <p:nvPr/>
        </p:nvSpPr>
        <p:spPr>
          <a:xfrm>
            <a:off x="8766428" y="1980605"/>
            <a:ext cx="1076885" cy="643074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F0177C-B72C-BAB5-187B-71C1B5682066}"/>
              </a:ext>
            </a:extLst>
          </p:cNvPr>
          <p:cNvSpPr txBox="1"/>
          <p:nvPr/>
        </p:nvSpPr>
        <p:spPr>
          <a:xfrm>
            <a:off x="8918903" y="2183239"/>
            <a:ext cx="762752" cy="2308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Arial"/>
                <a:cs typeface="Arial"/>
              </a:rPr>
              <a:t>Site Two</a:t>
            </a:r>
            <a:endParaRPr lang="en-US" sz="900" b="1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32B5AD-3E21-680A-BA2B-21A6578FC6CA}"/>
              </a:ext>
            </a:extLst>
          </p:cNvPr>
          <p:cNvSpPr/>
          <p:nvPr/>
        </p:nvSpPr>
        <p:spPr>
          <a:xfrm>
            <a:off x="8069430" y="750388"/>
            <a:ext cx="1208689" cy="1042275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323BA-BA7D-C9F3-44D2-FBB99774A852}"/>
              </a:ext>
            </a:extLst>
          </p:cNvPr>
          <p:cNvSpPr txBox="1"/>
          <p:nvPr/>
        </p:nvSpPr>
        <p:spPr>
          <a:xfrm>
            <a:off x="6631532" y="1978732"/>
            <a:ext cx="1165647" cy="2308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Highbridge Park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73C60A-BCA9-37C6-2352-EC35B3FE5992}"/>
              </a:ext>
            </a:extLst>
          </p:cNvPr>
          <p:cNvSpPr txBox="1"/>
          <p:nvPr/>
        </p:nvSpPr>
        <p:spPr>
          <a:xfrm>
            <a:off x="5151219" y="1119964"/>
            <a:ext cx="841580" cy="2308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Arial"/>
                <a:cs typeface="Arial"/>
              </a:rPr>
              <a:t>Fort Tyron</a:t>
            </a:r>
            <a:endParaRPr lang="en-US" sz="900" b="1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885A7D-498C-1BF3-A737-0502833CBFD5}"/>
              </a:ext>
            </a:extLst>
          </p:cNvPr>
          <p:cNvCxnSpPr>
            <a:cxnSpLocks/>
          </p:cNvCxnSpPr>
          <p:nvPr/>
        </p:nvCxnSpPr>
        <p:spPr>
          <a:xfrm flipH="1">
            <a:off x="9848152" y="2021338"/>
            <a:ext cx="850626" cy="791136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07EC6B3-4236-4BE2-27CE-A1532F81D503}"/>
              </a:ext>
            </a:extLst>
          </p:cNvPr>
          <p:cNvSpPr txBox="1"/>
          <p:nvPr/>
        </p:nvSpPr>
        <p:spPr>
          <a:xfrm>
            <a:off x="10182150" y="1875530"/>
            <a:ext cx="937923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Sherman Creek</a:t>
            </a:r>
            <a:endParaRPr lang="en-US" sz="800" b="1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79303D-4CA5-1FED-7012-A25EE591654F}"/>
              </a:ext>
            </a:extLst>
          </p:cNvPr>
          <p:cNvCxnSpPr>
            <a:cxnSpLocks/>
          </p:cNvCxnSpPr>
          <p:nvPr/>
        </p:nvCxnSpPr>
        <p:spPr>
          <a:xfrm flipH="1">
            <a:off x="9693873" y="2454096"/>
            <a:ext cx="956044" cy="485008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CB1B2F3-CD5D-1CAB-F541-7DE724DF8771}"/>
              </a:ext>
            </a:extLst>
          </p:cNvPr>
          <p:cNvSpPr txBox="1"/>
          <p:nvPr/>
        </p:nvSpPr>
        <p:spPr>
          <a:xfrm>
            <a:off x="10644034" y="2307339"/>
            <a:ext cx="543786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PS5</a:t>
            </a:r>
            <a:endParaRPr lang="en-US" sz="800" b="1">
              <a:latin typeface="Arial"/>
              <a:cs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3A1F28-2206-989E-B572-9013E24E2322}"/>
              </a:ext>
            </a:extLst>
          </p:cNvPr>
          <p:cNvCxnSpPr>
            <a:cxnSpLocks/>
          </p:cNvCxnSpPr>
          <p:nvPr/>
        </p:nvCxnSpPr>
        <p:spPr>
          <a:xfrm>
            <a:off x="10302002" y="3463239"/>
            <a:ext cx="354369" cy="36365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28390C-1706-FB9A-628E-833AF4833B20}"/>
              </a:ext>
            </a:extLst>
          </p:cNvPr>
          <p:cNvSpPr txBox="1"/>
          <p:nvPr/>
        </p:nvSpPr>
        <p:spPr>
          <a:xfrm>
            <a:off x="9654838" y="3256859"/>
            <a:ext cx="1235717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b="1">
                <a:solidFill>
                  <a:srgbClr val="000000"/>
                </a:solidFill>
                <a:latin typeface="Arial"/>
                <a:cs typeface="Arial"/>
              </a:rPr>
              <a:t>Roberto Clemente State Park</a:t>
            </a:r>
            <a:endParaRPr lang="en-US" sz="800">
              <a:ea typeface="Calibri"/>
              <a:cs typeface="Calibri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AEA40E2-E99D-DC3E-1E9C-213855CA21C9}"/>
              </a:ext>
            </a:extLst>
          </p:cNvPr>
          <p:cNvCxnSpPr>
            <a:cxnSpLocks/>
          </p:cNvCxnSpPr>
          <p:nvPr/>
        </p:nvCxnSpPr>
        <p:spPr>
          <a:xfrm>
            <a:off x="7714408" y="2099107"/>
            <a:ext cx="577554" cy="490073"/>
          </a:xfrm>
          <a:prstGeom prst="straightConnector1">
            <a:avLst/>
          </a:prstGeom>
          <a:ln>
            <a:solidFill>
              <a:srgbClr val="FFFF00"/>
            </a:solidFill>
            <a:tailEnd type="oval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35D428B-2024-8640-A837-8135623C29AC}"/>
              </a:ext>
            </a:extLst>
          </p:cNvPr>
          <p:cNvSpPr txBox="1"/>
          <p:nvPr/>
        </p:nvSpPr>
        <p:spPr>
          <a:xfrm>
            <a:off x="8213147" y="1123659"/>
            <a:ext cx="920407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Arial"/>
                <a:cs typeface="Arial"/>
              </a:rPr>
              <a:t>Site Three / Site Four</a:t>
            </a:r>
            <a:endParaRPr lang="en-US" sz="900" b="1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4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CF071-38E6-AF53-6F4F-6362B822A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DE4283F-86CD-8D67-6A25-CCBB5D4E30C9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D2A78795-FB8B-9846-3183-E6B55D50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9EEAA-B662-4C5D-935F-83045F41FCD0}"/>
              </a:ext>
            </a:extLst>
          </p:cNvPr>
          <p:cNvSpPr txBox="1">
            <a:spLocks/>
          </p:cNvSpPr>
          <p:nvPr/>
        </p:nvSpPr>
        <p:spPr>
          <a:xfrm>
            <a:off x="86264" y="539438"/>
            <a:ext cx="4321058" cy="1071303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PROJECT Background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AD8CE3-2FDA-4890-B7D5-982F7AE6D20A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28F8BF6-CB7F-C4CA-F2E7-2C13AA46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3" name="Picture 2" descr="nyc dep logo - CityLand">
            <a:extLst>
              <a:ext uri="{FF2B5EF4-FFF2-40B4-BE49-F238E27FC236}">
                <a16:creationId xmlns:a16="http://schemas.microsoft.com/office/drawing/2014/main" id="{72A9046C-557B-87BA-4D3B-EAF748695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10" y="6083690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6C81483-0F41-4FFC-3CB2-EA3CA0AD8D24}"/>
              </a:ext>
            </a:extLst>
          </p:cNvPr>
          <p:cNvSpPr txBox="1">
            <a:spLocks/>
          </p:cNvSpPr>
          <p:nvPr/>
        </p:nvSpPr>
        <p:spPr>
          <a:xfrm>
            <a:off x="189833" y="1619927"/>
            <a:ext cx="5267495" cy="35121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6F24"/>
                </a:solidFill>
                <a:latin typeface="Arial"/>
                <a:cs typeface="Arial"/>
              </a:rPr>
              <a:t>Site History</a:t>
            </a:r>
            <a:endParaRPr lang="en-US" sz="20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6859AD-B46E-B849-4F3D-1C53F7CB580F}"/>
              </a:ext>
            </a:extLst>
          </p:cNvPr>
          <p:cNvSpPr txBox="1">
            <a:spLocks/>
          </p:cNvSpPr>
          <p:nvPr/>
        </p:nvSpPr>
        <p:spPr>
          <a:xfrm>
            <a:off x="191278" y="1989095"/>
            <a:ext cx="5429595" cy="807252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685800" algn="l"/>
                <a:tab pos="1423988" algn="l"/>
              </a:tabLst>
            </a:pPr>
            <a:r>
              <a:rPr lang="en-US" sz="1600" b="1" dirty="0">
                <a:latin typeface="Arial"/>
                <a:cs typeface="Arial"/>
              </a:rPr>
              <a:t>2012</a:t>
            </a:r>
            <a:r>
              <a:rPr lang="en-US" sz="1600" dirty="0">
                <a:latin typeface="Arial"/>
                <a:cs typeface="Arial"/>
              </a:rPr>
              <a:t> – Fort George Ave. &amp; Audubon Ave. Street 	Improvement Projects</a:t>
            </a:r>
          </a:p>
          <a:p>
            <a:pPr marL="5143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57250" algn="l"/>
              </a:tabLst>
            </a:pPr>
            <a:r>
              <a:rPr lang="en-US" sz="1600" dirty="0">
                <a:latin typeface="Arial"/>
                <a:cs typeface="Arial"/>
              </a:rPr>
              <a:t>Sidewalk &amp; curb expansions</a:t>
            </a:r>
          </a:p>
          <a:p>
            <a:pPr marL="5143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857250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lnSpc>
                <a:spcPct val="100000"/>
              </a:lnSpc>
              <a:buFont typeface="Courier New"/>
              <a:buChar char="o"/>
            </a:pPr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1" dirty="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 dirty="0">
                <a:latin typeface="Arial"/>
                <a:cs typeface="Arial"/>
              </a:rPr>
            </a:br>
            <a:endParaRPr lang="en-US" sz="100" b="1" dirty="0">
              <a:latin typeface="Arial"/>
              <a:cs typeface="Arial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01E0DC45-3FAF-672D-82E0-0DEB811BCA1E}"/>
              </a:ext>
            </a:extLst>
          </p:cNvPr>
          <p:cNvSpPr txBox="1">
            <a:spLocks/>
          </p:cNvSpPr>
          <p:nvPr/>
        </p:nvSpPr>
        <p:spPr>
          <a:xfrm>
            <a:off x="191825" y="2763762"/>
            <a:ext cx="5428499" cy="2367073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600" b="1" dirty="0">
                <a:latin typeface="Arial"/>
                <a:cs typeface="Arial"/>
              </a:rPr>
              <a:t>2017</a:t>
            </a:r>
            <a:r>
              <a:rPr lang="en-US" sz="1600" dirty="0">
                <a:latin typeface="Arial"/>
                <a:cs typeface="Arial"/>
              </a:rPr>
              <a:t> – Dyckman St. Protected Bike Lane Installation</a:t>
            </a:r>
            <a:endParaRPr lang="en-US" dirty="0"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600" b="1" dirty="0">
                <a:latin typeface="Arial"/>
                <a:cs typeface="Arial"/>
              </a:rPr>
              <a:t>2017</a:t>
            </a:r>
            <a:r>
              <a:rPr lang="en-US" sz="1600" dirty="0">
                <a:latin typeface="Arial"/>
                <a:cs typeface="Arial"/>
              </a:rPr>
              <a:t> – Dyckman Rest Intersection Upgrades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lnSpc>
                <a:spcPct val="100000"/>
              </a:lnSpc>
              <a:buFont typeface="Courier New"/>
              <a:buChar char="o"/>
            </a:pPr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1" dirty="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 dirty="0">
                <a:latin typeface="Arial"/>
                <a:cs typeface="Arial"/>
              </a:rPr>
            </a:br>
            <a:endParaRPr lang="en-US" sz="100" b="1" dirty="0">
              <a:latin typeface="Arial"/>
              <a:cs typeface="Arial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FB5BCC2C-62E8-FC06-5BE4-CD7B9A4FF2E8}"/>
              </a:ext>
            </a:extLst>
          </p:cNvPr>
          <p:cNvSpPr txBox="1">
            <a:spLocks/>
          </p:cNvSpPr>
          <p:nvPr/>
        </p:nvSpPr>
        <p:spPr>
          <a:xfrm>
            <a:off x="6381939" y="2029289"/>
            <a:ext cx="5036916" cy="4267930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600" b="1" dirty="0">
                <a:latin typeface="Arial"/>
                <a:cs typeface="Arial"/>
              </a:rPr>
              <a:t>2018</a:t>
            </a:r>
            <a:r>
              <a:rPr lang="en-US" sz="1600" dirty="0">
                <a:latin typeface="Arial"/>
                <a:cs typeface="Arial"/>
              </a:rPr>
              <a:t> – Inwood Rezoning</a:t>
            </a: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r>
              <a:rPr lang="en-US" sz="1600" b="1" dirty="0">
                <a:latin typeface="Arial"/>
                <a:cs typeface="Arial"/>
              </a:rPr>
              <a:t>2023</a:t>
            </a:r>
            <a:r>
              <a:rPr lang="en-US" sz="1600" dirty="0">
                <a:latin typeface="Arial"/>
                <a:cs typeface="Arial"/>
              </a:rPr>
              <a:t> – 10th Ave. Pedestrian Bridge Removal</a:t>
            </a:r>
            <a:endParaRPr lang="en-US" sz="1600" dirty="0">
              <a:solidFill>
                <a:srgbClr val="000000"/>
              </a:solidFill>
              <a:latin typeface="Arial"/>
              <a:ea typeface="Calibri Light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685800" algn="l"/>
                <a:tab pos="1423988" algn="l"/>
              </a:tabLst>
            </a:pPr>
            <a:r>
              <a:rPr lang="en-US" sz="1600" b="1" dirty="0">
                <a:latin typeface="Arial"/>
                <a:cs typeface="Arial"/>
              </a:rPr>
              <a:t>2024</a:t>
            </a:r>
            <a:r>
              <a:rPr lang="en-US" sz="1600" dirty="0">
                <a:latin typeface="Arial"/>
                <a:cs typeface="Arial"/>
              </a:rPr>
              <a:t> – Pedestrian Ramp Upgrades at 10th Ave. 	</a:t>
            </a:r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1" dirty="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 dirty="0">
                <a:latin typeface="Arial"/>
                <a:cs typeface="Arial"/>
              </a:rPr>
            </a:br>
            <a:endParaRPr lang="en-US" sz="100" b="1" dirty="0">
              <a:latin typeface="Arial"/>
              <a:cs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8FA07A-3EAA-4DE6-B1EC-1862DB36E0ED}"/>
              </a:ext>
            </a:extLst>
          </p:cNvPr>
          <p:cNvSpPr txBox="1">
            <a:spLocks/>
          </p:cNvSpPr>
          <p:nvPr/>
        </p:nvSpPr>
        <p:spPr>
          <a:xfrm>
            <a:off x="6544389" y="2336573"/>
            <a:ext cx="5036916" cy="4203556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Inwood NYC Action Plan delivered $200 million of public investments for neighborhood preservation</a:t>
            </a: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Shifting focus to street-level safety improvements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New traffic signal and crosswalk installed at former bridge site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Traffic signals upgraded along 10th Ave.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New school safety signage installed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,Sans-Serif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lnSpc>
                <a:spcPct val="100000"/>
              </a:lnSpc>
              <a:buFont typeface="Courier New"/>
              <a:buChar char="o"/>
            </a:pPr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1" dirty="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 dirty="0">
                <a:latin typeface="Arial"/>
                <a:cs typeface="Arial"/>
              </a:rPr>
            </a:br>
            <a:endParaRPr lang="en-US" sz="100" b="1" dirty="0">
              <a:latin typeface="Arial"/>
              <a:cs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5BD2FA-57FB-4383-8F9C-261FD5DDC538}"/>
              </a:ext>
            </a:extLst>
          </p:cNvPr>
          <p:cNvSpPr txBox="1">
            <a:spLocks/>
          </p:cNvSpPr>
          <p:nvPr/>
        </p:nvSpPr>
        <p:spPr>
          <a:xfrm>
            <a:off x="408960" y="2985838"/>
            <a:ext cx="5428499" cy="2940440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Protected bike lanes added on Dyckman St.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Painted curb extensions added on 10th Ave. to improve safety and calm traffic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Ped ramps upgraded to meet ADA standards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endParaRPr lang="en-US" sz="18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endParaRPr lang="en-US" sz="9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Pedestrian islands added on Dyckman St.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Signal-controlled intersection installed at </a:t>
            </a:r>
          </a:p>
          <a:p>
            <a:pPr>
              <a:lnSpc>
                <a:spcPct val="100000"/>
              </a:lnSpc>
              <a:tabLst>
                <a:tab pos="285750" algn="l"/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	Nagle Ave crossings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Daylighting added to improve visibility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Curb regulations updated to reduce congestion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r>
              <a:rPr lang="en-US" sz="1600" dirty="0">
                <a:latin typeface="Arial"/>
                <a:cs typeface="Arial"/>
              </a:rPr>
              <a:t>Bike lane extended to improve connectivity</a:t>
            </a: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1423988" algn="l"/>
              </a:tabLst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Arial"/>
              <a:cs typeface="Arial"/>
            </a:endParaRPr>
          </a:p>
          <a:p>
            <a:pPr marL="742950" lvl="1" indent="-285750">
              <a:lnSpc>
                <a:spcPct val="100000"/>
              </a:lnSpc>
              <a:buFont typeface="Courier New"/>
              <a:buChar char="o"/>
            </a:pPr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z="2000" b="1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1" dirty="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 dirty="0">
                <a:latin typeface="Arial"/>
                <a:cs typeface="Arial"/>
              </a:rPr>
            </a:br>
            <a:endParaRPr lang="en-US" sz="1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7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4010F-7F1E-B39A-6DE4-2737BE71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52562F-CDFC-B494-6958-0061A0BD1CA1}"/>
              </a:ext>
            </a:extLst>
          </p:cNvPr>
          <p:cNvSpPr txBox="1">
            <a:spLocks/>
          </p:cNvSpPr>
          <p:nvPr/>
        </p:nvSpPr>
        <p:spPr>
          <a:xfrm>
            <a:off x="8553426" y="9393131"/>
            <a:ext cx="1883861" cy="205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DF8E4423-C985-9F3F-A3AD-E5C508ABC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7C322-A698-BF1D-BB18-3017F3674BF5}"/>
              </a:ext>
            </a:extLst>
          </p:cNvPr>
          <p:cNvSpPr txBox="1">
            <a:spLocks/>
          </p:cNvSpPr>
          <p:nvPr/>
        </p:nvSpPr>
        <p:spPr>
          <a:xfrm>
            <a:off x="86264" y="539438"/>
            <a:ext cx="4321058" cy="1071303"/>
          </a:xfrm>
          <a:prstGeom prst="rect">
            <a:avLst/>
          </a:prstGeom>
        </p:spPr>
        <p:txBody>
          <a:bodyPr lIns="182880" tIns="0" rIns="18288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PROJECT Goals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AFD5A2-BD96-7FAE-B449-633D0F1F010F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1DEA4A6-83CA-7A8C-AA0C-6C9683258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3" name="Picture 2" descr="nyc dep logo - CityLand">
            <a:extLst>
              <a:ext uri="{FF2B5EF4-FFF2-40B4-BE49-F238E27FC236}">
                <a16:creationId xmlns:a16="http://schemas.microsoft.com/office/drawing/2014/main" id="{C90E09CD-2A23-39A6-0AD9-6EA19448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10" y="6083690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6804BA5-5FFA-F147-5690-9CBBF959848C}"/>
              </a:ext>
            </a:extLst>
          </p:cNvPr>
          <p:cNvSpPr txBox="1">
            <a:spLocks/>
          </p:cNvSpPr>
          <p:nvPr/>
        </p:nvSpPr>
        <p:spPr>
          <a:xfrm>
            <a:off x="189833" y="1716179"/>
            <a:ext cx="3734737" cy="35121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6F24"/>
                </a:solidFill>
                <a:latin typeface="Arial"/>
                <a:cs typeface="Arial"/>
              </a:rPr>
              <a:t>Enhancing Pedestrian Safety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5DBB02-EBD6-E54D-104F-FFFC1B016A62}"/>
              </a:ext>
            </a:extLst>
          </p:cNvPr>
          <p:cNvSpPr txBox="1">
            <a:spLocks/>
          </p:cNvSpPr>
          <p:nvPr/>
        </p:nvSpPr>
        <p:spPr>
          <a:xfrm>
            <a:off x="191277" y="2133738"/>
            <a:ext cx="4075923" cy="3752712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1423988" algn="l"/>
              </a:tabLst>
            </a:pPr>
            <a:r>
              <a:rPr lang="en-US" sz="1800">
                <a:latin typeface="Arial"/>
                <a:cs typeface="Arial"/>
              </a:rPr>
              <a:t>Improve pedestrian crossings at all intersections</a:t>
            </a:r>
          </a:p>
          <a:p>
            <a:pPr>
              <a:lnSpc>
                <a:spcPct val="100000"/>
              </a:lnSpc>
            </a:pPr>
            <a:endParaRPr lang="en-US" sz="18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Increase visibility and shorten crosswalks</a:t>
            </a:r>
          </a:p>
          <a:p>
            <a:pPr>
              <a:lnSpc>
                <a:spcPct val="100000"/>
              </a:lnSpc>
            </a:pPr>
            <a:endParaRPr lang="en-US" sz="18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Enhance bus-ridership safety with design improvements to bus stops</a:t>
            </a:r>
          </a:p>
          <a:p>
            <a:pPr>
              <a:lnSpc>
                <a:spcPct val="100000"/>
              </a:lnSpc>
            </a:pPr>
            <a:endParaRPr lang="en-US" sz="180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Install Accessible Pedestrian Signals (</a:t>
            </a:r>
            <a:r>
              <a:rPr lang="en-US" sz="1800" b="1">
                <a:latin typeface="Arial"/>
                <a:cs typeface="Arial"/>
              </a:rPr>
              <a:t>APS</a:t>
            </a:r>
            <a:r>
              <a:rPr lang="en-US" sz="1800">
                <a:latin typeface="Arial"/>
                <a:cs typeface="Arial"/>
              </a:rPr>
              <a:t>) to provide ADA compliant pedestrian access at all signalized intersections.</a:t>
            </a:r>
          </a:p>
          <a:p>
            <a:pPr>
              <a:lnSpc>
                <a:spcPct val="100000"/>
              </a:lnSpc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  <a:tabLst>
                <a:tab pos="1423988" algn="l"/>
              </a:tabLst>
            </a:pPr>
            <a:endParaRPr lang="en-US" sz="2000" b="1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  <a:p>
            <a:pPr lvl="0">
              <a:lnSpc>
                <a:spcPct val="100000"/>
              </a:lnSpc>
            </a:pPr>
            <a:endParaRPr lang="en-US" sz="20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 sz="100">
                <a:latin typeface="Arial"/>
                <a:cs typeface="Arial"/>
              </a:rPr>
            </a:br>
            <a:endParaRPr lang="en-US" sz="100">
              <a:latin typeface="Arial"/>
              <a:cs typeface="Arial"/>
            </a:endParaRPr>
          </a:p>
        </p:txBody>
      </p:sp>
      <p:pic>
        <p:nvPicPr>
          <p:cNvPr id="5" name="Picture 2" descr="A person walking on a crosswalk&#10;&#10;AI-generated content may be incorrect.">
            <a:extLst>
              <a:ext uri="{FF2B5EF4-FFF2-40B4-BE49-F238E27FC236}">
                <a16:creationId xmlns:a16="http://schemas.microsoft.com/office/drawing/2014/main" id="{C679CA82-D6BE-542A-28F4-7F551D89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96" y="971744"/>
            <a:ext cx="7575604" cy="484370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579CC0-2F4B-1A98-F50A-61B1C9DCEFB3}"/>
              </a:ext>
            </a:extLst>
          </p:cNvPr>
          <p:cNvSpPr txBox="1"/>
          <p:nvPr/>
        </p:nvSpPr>
        <p:spPr>
          <a:xfrm>
            <a:off x="7046363" y="5492946"/>
            <a:ext cx="2711527" cy="2616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Calibri"/>
                <a:cs typeface="Calibri"/>
              </a:rPr>
              <a:t>NYC Street Design Manual: Curb Extensions</a:t>
            </a:r>
          </a:p>
        </p:txBody>
      </p:sp>
      <p:pic>
        <p:nvPicPr>
          <p:cNvPr id="1028" name="Picture 4" descr="An accessible pedestrian signal affixed to a pedestrian signal pole.">
            <a:extLst>
              <a:ext uri="{FF2B5EF4-FFF2-40B4-BE49-F238E27FC236}">
                <a16:creationId xmlns:a16="http://schemas.microsoft.com/office/drawing/2014/main" id="{E82147AB-BB83-52CE-86D6-0C6C7138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71" y="4521465"/>
            <a:ext cx="1555804" cy="233653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1D2F459-3995-C918-42E7-F1537A46C7B1}"/>
              </a:ext>
            </a:extLst>
          </p:cNvPr>
          <p:cNvCxnSpPr>
            <a:cxnSpLocks/>
          </p:cNvCxnSpPr>
          <p:nvPr/>
        </p:nvCxnSpPr>
        <p:spPr>
          <a:xfrm>
            <a:off x="3041354" y="5586672"/>
            <a:ext cx="1568746" cy="1071303"/>
          </a:xfrm>
          <a:prstGeom prst="bentConnector3">
            <a:avLst>
              <a:gd name="adj1" fmla="val 50000"/>
            </a:avLst>
          </a:prstGeom>
          <a:ln w="57150">
            <a:solidFill>
              <a:srgbClr val="002F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FC5BA-AEB7-117D-B77D-ACFD224034AA}"/>
              </a:ext>
            </a:extLst>
          </p:cNvPr>
          <p:cNvSpPr txBox="1">
            <a:spLocks/>
          </p:cNvSpPr>
          <p:nvPr/>
        </p:nvSpPr>
        <p:spPr>
          <a:xfrm>
            <a:off x="295278" y="2245431"/>
            <a:ext cx="3098554" cy="35216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FA3B4A4-A71C-57CD-79CF-F2C6B59CF1CD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B390F1-9A2C-355A-5C86-F8BE48F11509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5221604" cy="1097280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Existing site conditions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DB359B-391A-BAC2-8E7D-2E0C94250F20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53CC33D-1DB3-4FE2-A319-E83EA2BD9593}"/>
              </a:ext>
            </a:extLst>
          </p:cNvPr>
          <p:cNvSpPr txBox="1">
            <a:spLocks/>
          </p:cNvSpPr>
          <p:nvPr/>
        </p:nvSpPr>
        <p:spPr>
          <a:xfrm>
            <a:off x="300669" y="1843650"/>
            <a:ext cx="9402660" cy="3416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6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One, Fort George Multisite</a:t>
            </a:r>
            <a:endParaRPr lang="en-US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3A71822C-3697-9BC1-A8FE-A7559856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267F6-4419-EC87-D4DA-14D249D9F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18" name="Picture 17" descr="A crosswalk in a city&#10;&#10;AI-generated content may be incorrect.">
            <a:extLst>
              <a:ext uri="{FF2B5EF4-FFF2-40B4-BE49-F238E27FC236}">
                <a16:creationId xmlns:a16="http://schemas.microsoft.com/office/drawing/2014/main" id="{7B67E1C0-49C8-C77F-C4B9-73C67FBED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/>
          <a:stretch>
            <a:fillRect/>
          </a:stretch>
        </p:blipFill>
        <p:spPr>
          <a:xfrm>
            <a:off x="406553" y="2387437"/>
            <a:ext cx="3840231" cy="24452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2" descr="nyc dep logo - CityLand">
            <a:extLst>
              <a:ext uri="{FF2B5EF4-FFF2-40B4-BE49-F238E27FC236}">
                <a16:creationId xmlns:a16="http://schemas.microsoft.com/office/drawing/2014/main" id="{BA2BD2FE-F468-3230-8CBC-906F53E33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4" y="6086483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idewalk with plants growing on it&#10;&#10;AI-generated content may be incorrect.">
            <a:extLst>
              <a:ext uri="{FF2B5EF4-FFF2-40B4-BE49-F238E27FC236}">
                <a16:creationId xmlns:a16="http://schemas.microsoft.com/office/drawing/2014/main" id="{7E30D520-69A7-2B0D-C239-5A32575F8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971" y="2391507"/>
            <a:ext cx="3305908" cy="24384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1A62F7-A6A6-163F-DC0C-48391D043C32}"/>
              </a:ext>
            </a:extLst>
          </p:cNvPr>
          <p:cNvSpPr txBox="1"/>
          <p:nvPr/>
        </p:nvSpPr>
        <p:spPr>
          <a:xfrm>
            <a:off x="834574" y="4906377"/>
            <a:ext cx="274797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</a:rPr>
              <a:t>Repave cracked crosswalks</a:t>
            </a:r>
            <a:endParaRPr lang="en-US" sz="1600">
              <a:solidFill>
                <a:srgbClr val="002FA7"/>
              </a:solidFill>
              <a:latin typeface="Arial"/>
              <a:cs typeface="Arial"/>
            </a:endParaRP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56382-6BE6-CED4-06E8-B7E3BA97F60A}"/>
              </a:ext>
            </a:extLst>
          </p:cNvPr>
          <p:cNvSpPr txBox="1"/>
          <p:nvPr/>
        </p:nvSpPr>
        <p:spPr>
          <a:xfrm>
            <a:off x="4676775" y="4899469"/>
            <a:ext cx="34553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  <a:cs typeface="Arial"/>
              </a:rPr>
              <a:t>Prevent vehicles parked in bike lane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A0CC3-E0BA-6D1B-6483-7948A132BAD9}"/>
              </a:ext>
            </a:extLst>
          </p:cNvPr>
          <p:cNvSpPr txBox="1"/>
          <p:nvPr/>
        </p:nvSpPr>
        <p:spPr>
          <a:xfrm>
            <a:off x="9097144" y="4906377"/>
            <a:ext cx="22576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  <a:cs typeface="Segoe UI"/>
              </a:rPr>
              <a:t>Fix uneven sidewalks</a:t>
            </a:r>
            <a:endParaRPr lang="en-US"/>
          </a:p>
        </p:txBody>
      </p:sp>
      <p:pic>
        <p:nvPicPr>
          <p:cNvPr id="19" name="Picture 18" descr="Cars parked cars on a sidewalk&#10;&#10;AI-generated content may be incorrect.">
            <a:extLst>
              <a:ext uri="{FF2B5EF4-FFF2-40B4-BE49-F238E27FC236}">
                <a16:creationId xmlns:a16="http://schemas.microsoft.com/office/drawing/2014/main" id="{08F58907-3BAB-808C-86C7-A4FF3A192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955" y="2389677"/>
            <a:ext cx="4035091" cy="24434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C908E5-05A5-0C24-AACF-4E8292A24DC6}"/>
              </a:ext>
            </a:extLst>
          </p:cNvPr>
          <p:cNvSpPr txBox="1"/>
          <p:nvPr/>
        </p:nvSpPr>
        <p:spPr>
          <a:xfrm>
            <a:off x="492892" y="4323558"/>
            <a:ext cx="3683719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west towards the Fort George Multisite intersection, from the corner of Fort George Ave. and Fort George Hill.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1AE3B6-65F3-1E53-E79E-32B8BB5E76B2}"/>
              </a:ext>
            </a:extLst>
          </p:cNvPr>
          <p:cNvSpPr txBox="1"/>
          <p:nvPr/>
        </p:nvSpPr>
        <p:spPr>
          <a:xfrm>
            <a:off x="4422407" y="4400203"/>
            <a:ext cx="2908112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northeast from Fort George Hill, near the intersection of Fairview Ave. and Fort George Hill.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4191E-29CE-45BA-6C03-630F5E161AD9}"/>
              </a:ext>
            </a:extLst>
          </p:cNvPr>
          <p:cNvSpPr txBox="1"/>
          <p:nvPr/>
        </p:nvSpPr>
        <p:spPr>
          <a:xfrm>
            <a:off x="8610392" y="4396158"/>
            <a:ext cx="3050179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southwest from Fort George Hill, towards the intersection of Fairview Ave. and Fort George Hill.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D9815-EE82-9784-6194-BF715C63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053819-3E07-89A9-3328-9F30D0CC83F6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8DDE-FF0E-2081-7445-5C8A0E8A7602}"/>
              </a:ext>
            </a:extLst>
          </p:cNvPr>
          <p:cNvSpPr txBox="1">
            <a:spLocks/>
          </p:cNvSpPr>
          <p:nvPr/>
        </p:nvSpPr>
        <p:spPr>
          <a:xfrm>
            <a:off x="295278" y="2245431"/>
            <a:ext cx="3098554" cy="35216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  <a:p>
            <a:pPr lvl="0">
              <a:lnSpc>
                <a:spcPct val="150000"/>
              </a:lnSpc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F7724CA-5BE4-5B81-54C2-8916811AF37F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A85DEE-4957-756D-6BCA-EDBE41E51C64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5221604" cy="1097280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Existing site conditions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E8C7BC-E31C-78FB-A8BE-F0F8F36FA52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61B3C0C-DFD2-45BE-64CB-D4CC3E37FEAC}"/>
              </a:ext>
            </a:extLst>
          </p:cNvPr>
          <p:cNvSpPr txBox="1">
            <a:spLocks/>
          </p:cNvSpPr>
          <p:nvPr/>
        </p:nvSpPr>
        <p:spPr>
          <a:xfrm>
            <a:off x="300669" y="1843650"/>
            <a:ext cx="9402660" cy="3416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6F24"/>
                </a:solidFill>
                <a:latin typeface="Arial"/>
                <a:cs typeface="Arial"/>
              </a:rPr>
              <a:t>Site Two, Harlem River Drive Gateway</a:t>
            </a:r>
            <a:endParaRPr lang="en-US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EAE771B8-FF80-90E5-FB12-E56C5D0B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95D9C-7227-048B-4A3E-FD59EDACE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7" name="Picture 2" descr="nyc dep logo - CityLand">
            <a:extLst>
              <a:ext uri="{FF2B5EF4-FFF2-40B4-BE49-F238E27FC236}">
                <a16:creationId xmlns:a16="http://schemas.microsoft.com/office/drawing/2014/main" id="{699E6C64-F833-4899-5CFD-5819EC3A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4" y="6086483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A2CFC-AD39-52DE-032F-2DD544D91265}"/>
              </a:ext>
            </a:extLst>
          </p:cNvPr>
          <p:cNvSpPr txBox="1"/>
          <p:nvPr/>
        </p:nvSpPr>
        <p:spPr>
          <a:xfrm>
            <a:off x="412556" y="5368049"/>
            <a:ext cx="514222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  <a:cs typeface="Arial"/>
              </a:rPr>
              <a:t>Shared space between pedestrians &amp; cyclists</a:t>
            </a:r>
            <a:endParaRPr lang="en-US" sz="1600">
              <a:ea typeface="Calibri"/>
              <a:cs typeface="Calibri"/>
            </a:endParaRPr>
          </a:p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CB7A0-5AE0-EF45-BB74-394ED19F4AC2}"/>
              </a:ext>
            </a:extLst>
          </p:cNvPr>
          <p:cNvSpPr txBox="1"/>
          <p:nvPr/>
        </p:nvSpPr>
        <p:spPr>
          <a:xfrm>
            <a:off x="6484883" y="5370584"/>
            <a:ext cx="5029468" cy="888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  <a:cs typeface="Segoe UI"/>
              </a:rPr>
              <a:t>Adjustment required for misaligned crosswalk adjacent to Public School 5 – Ellen Lurie</a:t>
            </a:r>
            <a:endParaRPr lang="en-US" sz="1600">
              <a:ea typeface="Calibri"/>
              <a:cs typeface="Calibri"/>
            </a:endParaRPr>
          </a:p>
          <a:p>
            <a:pPr algn="ctr"/>
            <a:endParaRPr lang="en-US"/>
          </a:p>
        </p:txBody>
      </p:sp>
      <p:pic>
        <p:nvPicPr>
          <p:cNvPr id="11" name="Picture 10" descr="A street sign on a pole&#10;&#10;AI-generated content may be incorrect.">
            <a:extLst>
              <a:ext uri="{FF2B5EF4-FFF2-40B4-BE49-F238E27FC236}">
                <a16:creationId xmlns:a16="http://schemas.microsoft.com/office/drawing/2014/main" id="{704F65EB-4C85-6595-0E3D-590D5B3F8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03" y="2318248"/>
            <a:ext cx="4738412" cy="29815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 descr="A crosswalk with a person crossing the street&#10;&#10;AI-generated content may be incorrect.">
            <a:extLst>
              <a:ext uri="{FF2B5EF4-FFF2-40B4-BE49-F238E27FC236}">
                <a16:creationId xmlns:a16="http://schemas.microsoft.com/office/drawing/2014/main" id="{8EBBC8D8-4670-9E44-51F5-769BFC338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981" y="2318249"/>
            <a:ext cx="5040189" cy="3051583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C52C54-300D-07D5-974D-CBB2BBAFE5AB}"/>
              </a:ext>
            </a:extLst>
          </p:cNvPr>
          <p:cNvSpPr txBox="1"/>
          <p:nvPr/>
        </p:nvSpPr>
        <p:spPr>
          <a:xfrm>
            <a:off x="689060" y="4773055"/>
            <a:ext cx="3114514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west towards the Harlem River Drive Gateway intersection from the existing bike path.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0527CC-0D06-AFB2-6A3B-C945F0AA15AB}"/>
              </a:ext>
            </a:extLst>
          </p:cNvPr>
          <p:cNvSpPr txBox="1"/>
          <p:nvPr/>
        </p:nvSpPr>
        <p:spPr>
          <a:xfrm>
            <a:off x="6556230" y="4901585"/>
            <a:ext cx="3503891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northeast towards Ellen Lurie PS 5 in front of Dyckman Houses at Harlem River Drive Gateway Intersection. </a:t>
            </a:r>
          </a:p>
        </p:txBody>
      </p:sp>
    </p:spTree>
    <p:extLst>
      <p:ext uri="{BB962C8B-B14F-4D97-AF65-F5344CB8AC3E}">
        <p14:creationId xmlns:p14="http://schemas.microsoft.com/office/powerpoint/2010/main" val="34308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C5F67-56B7-B11D-A83F-EA8266B50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5D5DD8-CD4B-E1D2-F6C7-17739D0A5893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FC06085-2005-4709-4913-228152BD3189}"/>
              </a:ext>
            </a:extLst>
          </p:cNvPr>
          <p:cNvSpPr txBox="1">
            <a:spLocks/>
          </p:cNvSpPr>
          <p:nvPr/>
        </p:nvSpPr>
        <p:spPr>
          <a:xfrm>
            <a:off x="300669" y="1849694"/>
            <a:ext cx="9402660" cy="3416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>
              <a:solidFill>
                <a:srgbClr val="FF6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A724AC-0B72-D642-0069-8199BE74E893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5221604" cy="1097280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Existing site conditions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6F1A93-94B4-ABBD-A1A8-EBBB07B96925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1B050B8-1AA8-5082-28B4-83A5677D435F}"/>
              </a:ext>
            </a:extLst>
          </p:cNvPr>
          <p:cNvSpPr txBox="1">
            <a:spLocks/>
          </p:cNvSpPr>
          <p:nvPr/>
        </p:nvSpPr>
        <p:spPr>
          <a:xfrm>
            <a:off x="300669" y="1843650"/>
            <a:ext cx="9402660" cy="3416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6F24"/>
                </a:solidFill>
                <a:latin typeface="Arial"/>
                <a:cs typeface="Arial"/>
              </a:rPr>
              <a:t>Site Three, Dyckman Rest Intersection</a:t>
            </a:r>
            <a:endParaRPr lang="en-US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1493E468-8A47-751E-28FA-2BEC721B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D064B-B7DF-B44D-D47B-D8E3C2615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7" name="Picture 2" descr="nyc dep logo - CityLand">
            <a:extLst>
              <a:ext uri="{FF2B5EF4-FFF2-40B4-BE49-F238E27FC236}">
                <a16:creationId xmlns:a16="http://schemas.microsoft.com/office/drawing/2014/main" id="{28EFE7A2-53F4-4313-5A8C-F2FB4162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4" y="6086483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5FFA75-AC77-DF24-4FD2-45A7C95C0BAE}"/>
              </a:ext>
            </a:extLst>
          </p:cNvPr>
          <p:cNvSpPr txBox="1"/>
          <p:nvPr/>
        </p:nvSpPr>
        <p:spPr>
          <a:xfrm>
            <a:off x="-18004" y="5579515"/>
            <a:ext cx="542925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</a:rPr>
              <a:t>Improvements on long, misaligned crosswalks</a:t>
            </a:r>
            <a:endParaRPr lang="en-US" sz="1600">
              <a:solidFill>
                <a:srgbClr val="002FA7"/>
              </a:solidFill>
              <a:latin typeface="Arial"/>
              <a:cs typeface="Arial"/>
            </a:endParaRP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06D1F-A1D2-0475-BF36-74A3E5155697}"/>
              </a:ext>
            </a:extLst>
          </p:cNvPr>
          <p:cNvSpPr txBox="1"/>
          <p:nvPr/>
        </p:nvSpPr>
        <p:spPr>
          <a:xfrm>
            <a:off x="7181850" y="6513730"/>
            <a:ext cx="38004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  <a:cs typeface="Arial"/>
              </a:rPr>
              <a:t>Enhance sidewalk space constraints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45DE7B-430E-C961-3AD7-F8C58C378858}"/>
              </a:ext>
            </a:extLst>
          </p:cNvPr>
          <p:cNvSpPr txBox="1"/>
          <p:nvPr/>
        </p:nvSpPr>
        <p:spPr>
          <a:xfrm>
            <a:off x="6169572" y="2203686"/>
            <a:ext cx="560753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2FA7"/>
                </a:solidFill>
                <a:latin typeface="Arial"/>
                <a:cs typeface="Segoe UI"/>
              </a:rPr>
              <a:t>Opportunity for drainage improvements during storm event</a:t>
            </a:r>
            <a:endParaRPr lang="en-US" sz="1600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</p:txBody>
      </p:sp>
      <p:pic>
        <p:nvPicPr>
          <p:cNvPr id="10" name="Picture 9" descr="A street with a bridge over it&#10;&#10;AI-generated content may be incorrect.">
            <a:extLst>
              <a:ext uri="{FF2B5EF4-FFF2-40B4-BE49-F238E27FC236}">
                <a16:creationId xmlns:a16="http://schemas.microsoft.com/office/drawing/2014/main" id="{D6F3904D-0E1B-47A0-71DF-0C3F08D39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28" y="2373313"/>
            <a:ext cx="4864427" cy="32062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 descr="A street corner with buildings and cars on the side&#10;&#10;AI-generated content may be incorrect.">
            <a:extLst>
              <a:ext uri="{FF2B5EF4-FFF2-40B4-BE49-F238E27FC236}">
                <a16:creationId xmlns:a16="http://schemas.microsoft.com/office/drawing/2014/main" id="{E356C930-E938-97A1-0B19-904ACE10B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263" y="2739754"/>
            <a:ext cx="5028438" cy="37739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 descr="A flooded street with cars and a traffic light&#10;&#10;AI-generated content may be incorrect.">
            <a:extLst>
              <a:ext uri="{FF2B5EF4-FFF2-40B4-BE49-F238E27FC236}">
                <a16:creationId xmlns:a16="http://schemas.microsoft.com/office/drawing/2014/main" id="{6414B091-C7A2-F6BD-8541-534568BB91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365" t="10526" r="604" b="2256"/>
          <a:stretch>
            <a:fillRect/>
          </a:stretch>
        </p:blipFill>
        <p:spPr>
          <a:xfrm>
            <a:off x="6375175" y="160673"/>
            <a:ext cx="5215227" cy="20396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25097-654C-0483-1413-2BF1AB40BAB0}"/>
              </a:ext>
            </a:extLst>
          </p:cNvPr>
          <p:cNvSpPr txBox="1"/>
          <p:nvPr/>
        </p:nvSpPr>
        <p:spPr>
          <a:xfrm>
            <a:off x="475481" y="5244588"/>
            <a:ext cx="4442280" cy="246221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 towards Dyckman Rest intersection adjacent to Gotham Health.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75DAA-C5AA-D616-61FC-CC9F90D2C14B}"/>
              </a:ext>
            </a:extLst>
          </p:cNvPr>
          <p:cNvSpPr txBox="1"/>
          <p:nvPr/>
        </p:nvSpPr>
        <p:spPr>
          <a:xfrm>
            <a:off x="6466263" y="1735866"/>
            <a:ext cx="3442669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 towards Dyckman Rest intersection from pedestrian island between Fort George Hill and Dyckman St.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ED9B9-7DA2-EBCF-0E75-0D574D65E644}"/>
              </a:ext>
            </a:extLst>
          </p:cNvPr>
          <p:cNvSpPr txBox="1"/>
          <p:nvPr/>
        </p:nvSpPr>
        <p:spPr>
          <a:xfrm>
            <a:off x="6641592" y="6069160"/>
            <a:ext cx="3683719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 towards Dyckman Rest intersection from pedestrian island between Fort George Hill and Dyckman St.</a:t>
            </a:r>
          </a:p>
        </p:txBody>
      </p:sp>
    </p:spTree>
    <p:extLst>
      <p:ext uri="{BB962C8B-B14F-4D97-AF65-F5344CB8AC3E}">
        <p14:creationId xmlns:p14="http://schemas.microsoft.com/office/powerpoint/2010/main" val="15553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B424-85EA-A3B8-A4FF-F1B5DD901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hadow of a person on the sidewalk&#10;&#10;AI-generated content may be incorrect.">
            <a:extLst>
              <a:ext uri="{FF2B5EF4-FFF2-40B4-BE49-F238E27FC236}">
                <a16:creationId xmlns:a16="http://schemas.microsoft.com/office/drawing/2014/main" id="{1F19CB05-0963-BFA5-6A21-F4DBD651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" r="-103" b="38324"/>
          <a:stretch>
            <a:fillRect/>
          </a:stretch>
        </p:blipFill>
        <p:spPr>
          <a:xfrm>
            <a:off x="301038" y="2521186"/>
            <a:ext cx="5889044" cy="29973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E854DD-FF83-0575-BF90-5694B51F178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C67299-F957-74D5-CD2A-AA4A7892ECE0}"/>
              </a:ext>
            </a:extLst>
          </p:cNvPr>
          <p:cNvSpPr txBox="1">
            <a:spLocks/>
          </p:cNvSpPr>
          <p:nvPr/>
        </p:nvSpPr>
        <p:spPr>
          <a:xfrm>
            <a:off x="0" y="640080"/>
            <a:ext cx="4092715" cy="1069058"/>
          </a:xfrm>
          <a:prstGeom prst="rect">
            <a:avLst/>
          </a:prstGeom>
        </p:spPr>
        <p:txBody>
          <a:bodyPr lIns="182880" tIns="0" rIns="18288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rgbClr val="002FA7"/>
                </a:solidFill>
                <a:latin typeface="Arial"/>
                <a:cs typeface="Arial"/>
              </a:rPr>
              <a:t>Existing site conditions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FA9F69-84FA-EB0A-665F-6D1173DD30A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DC17E96-8FA1-18DD-743E-A4C6E1CC68C7}"/>
              </a:ext>
            </a:extLst>
          </p:cNvPr>
          <p:cNvSpPr txBox="1">
            <a:spLocks/>
          </p:cNvSpPr>
          <p:nvPr/>
        </p:nvSpPr>
        <p:spPr>
          <a:xfrm>
            <a:off x="291911" y="1711298"/>
            <a:ext cx="3660964" cy="34233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sz="3500" b="0" i="0" kern="1200" baseline="0">
                <a:solidFill>
                  <a:srgbClr val="002F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FF6F24"/>
                </a:solidFill>
                <a:latin typeface="Arial"/>
                <a:cs typeface="Arial"/>
              </a:rPr>
              <a:t>Site Four, Nagle Avenue Under the EL Structure</a:t>
            </a:r>
            <a:endParaRPr lang="en-US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8DA60E16-36E8-6A7C-E3A6-C3AA8A78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6089279"/>
            <a:ext cx="7191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56ED4-01E4-7FA8-6F7F-3227FE47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91" y="6085301"/>
            <a:ext cx="828175" cy="496905"/>
          </a:xfrm>
          <a:prstGeom prst="rect">
            <a:avLst/>
          </a:prstGeom>
        </p:spPr>
      </p:pic>
      <p:pic>
        <p:nvPicPr>
          <p:cNvPr id="7" name="Picture 2" descr="nyc dep logo - CityLand">
            <a:extLst>
              <a:ext uri="{FF2B5EF4-FFF2-40B4-BE49-F238E27FC236}">
                <a16:creationId xmlns:a16="http://schemas.microsoft.com/office/drawing/2014/main" id="{763DA0BE-6ED3-BDFB-FACA-7991AA9D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4" y="6086483"/>
            <a:ext cx="828175" cy="4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rosswalk with a bridge over it&#10;&#10;AI-generated content may be incorrect.">
            <a:extLst>
              <a:ext uri="{FF2B5EF4-FFF2-40B4-BE49-F238E27FC236}">
                <a16:creationId xmlns:a16="http://schemas.microsoft.com/office/drawing/2014/main" id="{03C6B107-EB41-9FBC-094E-F2C9DF21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43" y="1395753"/>
            <a:ext cx="5457111" cy="46002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3AA2DF3-0EDD-9D56-AD01-2667DB57B90D}"/>
              </a:ext>
            </a:extLst>
          </p:cNvPr>
          <p:cNvSpPr txBox="1">
            <a:spLocks/>
          </p:cNvSpPr>
          <p:nvPr/>
        </p:nvSpPr>
        <p:spPr>
          <a:xfrm>
            <a:off x="6190566" y="6048231"/>
            <a:ext cx="5961348" cy="37411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/>
            <a:r>
              <a:rPr lang="en-US" sz="1600">
                <a:solidFill>
                  <a:srgbClr val="002FA7"/>
                </a:solidFill>
                <a:latin typeface="Arial"/>
                <a:cs typeface="Arial"/>
              </a:rPr>
              <a:t>Improve unevenly distributed illumination areas with dark spots</a:t>
            </a:r>
            <a:endParaRPr lang="en-US" sz="160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endParaRPr lang="en-US">
              <a:solidFill>
                <a:srgbClr val="002F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8CB85B-5330-6DB6-DAC8-8BEEE6BC4054}"/>
              </a:ext>
            </a:extLst>
          </p:cNvPr>
          <p:cNvSpPr/>
          <p:nvPr/>
        </p:nvSpPr>
        <p:spPr>
          <a:xfrm>
            <a:off x="7519761" y="2426583"/>
            <a:ext cx="1926896" cy="1471447"/>
          </a:xfrm>
          <a:prstGeom prst="rect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F07365-11FA-B402-1829-0F24746600EB}"/>
              </a:ext>
            </a:extLst>
          </p:cNvPr>
          <p:cNvSpPr txBox="1"/>
          <p:nvPr/>
        </p:nvSpPr>
        <p:spPr>
          <a:xfrm>
            <a:off x="6536075" y="5504439"/>
            <a:ext cx="4135778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west towards the Dyckman Rest intersection from the corner of Dyckman Street adjacent to Gotham Health.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CE7FD-EDBD-AEFE-07D9-496869433F9B}"/>
              </a:ext>
            </a:extLst>
          </p:cNvPr>
          <p:cNvSpPr/>
          <p:nvPr/>
        </p:nvSpPr>
        <p:spPr>
          <a:xfrm>
            <a:off x="3239390" y="2681759"/>
            <a:ext cx="1898675" cy="1819521"/>
          </a:xfrm>
          <a:prstGeom prst="rect">
            <a:avLst/>
          </a:pr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4CB19-1490-2CFA-0BD9-28828BC04468}"/>
              </a:ext>
            </a:extLst>
          </p:cNvPr>
          <p:cNvSpPr txBox="1"/>
          <p:nvPr/>
        </p:nvSpPr>
        <p:spPr>
          <a:xfrm>
            <a:off x="402445" y="4978800"/>
            <a:ext cx="4135778" cy="400110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ea typeface="Calibri"/>
                <a:cs typeface="Calibri"/>
              </a:rPr>
              <a:t>Looking northwest from the sidewalk adjacent to the bottom of Fort George Hill at the Dyckman St. 1-Train station entrance.</a:t>
            </a:r>
          </a:p>
        </p:txBody>
      </p:sp>
    </p:spTree>
    <p:extLst>
      <p:ext uri="{BB962C8B-B14F-4D97-AF65-F5344CB8AC3E}">
        <p14:creationId xmlns:p14="http://schemas.microsoft.com/office/powerpoint/2010/main" val="31768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31ABB6EE65248A7149EB59318125D" ma:contentTypeVersion="11" ma:contentTypeDescription="Create a new document." ma:contentTypeScope="" ma:versionID="ec85da9b7f45856833331b2ebe1a426a">
  <xsd:schema xmlns:xsd="http://www.w3.org/2001/XMLSchema" xmlns:xs="http://www.w3.org/2001/XMLSchema" xmlns:p="http://schemas.microsoft.com/office/2006/metadata/properties" xmlns:ns2="0cb64f5e-dc5e-4d55-bf23-d119f3e80fdc" xmlns:ns3="733d1f60-5d82-4316-b6ed-ad56922947db" targetNamespace="http://schemas.microsoft.com/office/2006/metadata/properties" ma:root="true" ma:fieldsID="2186f3718e96dd68042318ad3139eec7" ns2:_="" ns3:_="">
    <xsd:import namespace="0cb64f5e-dc5e-4d55-bf23-d119f3e80fdc"/>
    <xsd:import namespace="733d1f60-5d82-4316-b6ed-ad56922947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b64f5e-dc5e-4d55-bf23-d119f3e80f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e207be7-fb2c-4f25-b21b-ed1f2a5b3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1f60-5d82-4316-b6ed-ad56922947d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8431314-51f5-4a85-a4b1-09c132132d11}" ma:internalName="TaxCatchAll" ma:showField="CatchAllData" ma:web="733d1f60-5d82-4316-b6ed-ad5692294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b64f5e-dc5e-4d55-bf23-d119f3e80fdc">
      <Terms xmlns="http://schemas.microsoft.com/office/infopath/2007/PartnerControls"/>
    </lcf76f155ced4ddcb4097134ff3c332f>
    <TaxCatchAll xmlns="733d1f60-5d82-4316-b6ed-ad56922947db" xsi:nil="true"/>
  </documentManagement>
</p:properties>
</file>

<file path=customXml/itemProps1.xml><?xml version="1.0" encoding="utf-8"?>
<ds:datastoreItem xmlns:ds="http://schemas.openxmlformats.org/officeDocument/2006/customXml" ds:itemID="{865764F2-66DD-43E1-A87A-5FD94A7B3A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809D24-EC5E-4D71-A036-3FD95B166D3A}">
  <ds:schemaRefs>
    <ds:schemaRef ds:uri="0cb64f5e-dc5e-4d55-bf23-d119f3e80fdc"/>
    <ds:schemaRef ds:uri="733d1f60-5d82-4316-b6ed-ad56922947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60E659-85CE-4194-B387-AE6F8E5C5ADF}">
  <ds:schemaRefs>
    <ds:schemaRef ds:uri="733d1f60-5d82-4316-b6ed-ad56922947db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cb64f5e-dc5e-4d55-bf23-d119f3e80fdc"/>
  </ds:schemaRefs>
</ds:datastoreItem>
</file>

<file path=docMetadata/LabelInfo.xml><?xml version="1.0" encoding="utf-8"?>
<clbl:labelList xmlns:clbl="http://schemas.microsoft.com/office/2020/mipLabelMetadata">
  <clbl:label id="{413c6f2c-219a-4692-97d3-f2b4d80281e7}" enabled="0" method="" siteId="{413c6f2c-219a-4692-97d3-f2b4d80281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1298</Words>
  <Application>Microsoft Office PowerPoint</Application>
  <PresentationFormat>Widescreen</PresentationFormat>
  <Paragraphs>584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Arial,Sans-Serif</vt:lpstr>
      <vt:lpstr>Calibri</vt:lpstr>
      <vt:lpstr>Calibri Light</vt:lpstr>
      <vt:lpstr>Courier New</vt:lpstr>
      <vt:lpstr>Franklin Gothic</vt:lpstr>
      <vt:lpstr>Franklin Gothic Book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COVID19 Experiences</dc:title>
  <dc:creator>Torres-Springer, Jamie (DDC)</dc:creator>
  <cp:lastModifiedBy>Pelaez, John</cp:lastModifiedBy>
  <cp:revision>8</cp:revision>
  <dcterms:created xsi:type="dcterms:W3CDTF">2020-06-01T17:43:29Z</dcterms:created>
  <dcterms:modified xsi:type="dcterms:W3CDTF">2026-02-27T12:43:40Z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0x01010091631ABB6EE65248A7149EB59318125D</vt:lpwstr>
  </property>
  <property fmtid="{D5CDD505-2E9C-101B-9397-08002B2CF9AE}" pid="3" name="MediaServiceImageTags">
    <vt:lpwstr/>
  </property>
</Properties>
</file>